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7" r:id="rId3"/>
    <p:sldId id="268" r:id="rId4"/>
    <p:sldId id="257" r:id="rId5"/>
    <p:sldId id="266" r:id="rId6"/>
    <p:sldId id="259" r:id="rId7"/>
    <p:sldId id="272" r:id="rId8"/>
    <p:sldId id="270" r:id="rId9"/>
  </p:sldIdLst>
  <p:sldSz cx="9906000" cy="6858000" type="A4"/>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F81BD"/>
    <a:srgbClr val="4785D1"/>
    <a:srgbClr val="000099"/>
    <a:srgbClr val="FF9933"/>
    <a:srgbClr val="3399FF"/>
    <a:srgbClr val="FFCC66"/>
    <a:srgbClr val="99FF66"/>
    <a:srgbClr val="33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6650" autoAdjust="0"/>
  </p:normalViewPr>
  <p:slideViewPr>
    <p:cSldViewPr>
      <p:cViewPr varScale="1">
        <p:scale>
          <a:sx n="110" d="100"/>
          <a:sy n="110" d="100"/>
        </p:scale>
        <p:origin x="1728"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650"/>
          </a:xfrm>
          <a:prstGeom prst="rect">
            <a:avLst/>
          </a:prstGeom>
        </p:spPr>
        <p:txBody>
          <a:bodyPr vert="horz" lIns="91419" tIns="45709" rIns="91419" bIns="45709" rtlCol="0"/>
          <a:lstStyle>
            <a:lvl1pPr algn="l">
              <a:defRPr sz="1200"/>
            </a:lvl1pPr>
          </a:lstStyle>
          <a:p>
            <a:endParaRPr lang="cs-CZ"/>
          </a:p>
        </p:txBody>
      </p:sp>
      <p:sp>
        <p:nvSpPr>
          <p:cNvPr id="3" name="Zástupný symbol pro datum 2"/>
          <p:cNvSpPr>
            <a:spLocks noGrp="1"/>
          </p:cNvSpPr>
          <p:nvPr>
            <p:ph type="dt" sz="quarter" idx="1"/>
          </p:nvPr>
        </p:nvSpPr>
        <p:spPr>
          <a:xfrm>
            <a:off x="3849899" y="0"/>
            <a:ext cx="2946189" cy="496650"/>
          </a:xfrm>
          <a:prstGeom prst="rect">
            <a:avLst/>
          </a:prstGeom>
        </p:spPr>
        <p:txBody>
          <a:bodyPr vert="horz" lIns="91419" tIns="45709" rIns="91419" bIns="45709" rtlCol="0"/>
          <a:lstStyle>
            <a:lvl1pPr algn="r">
              <a:defRPr sz="1200"/>
            </a:lvl1pPr>
          </a:lstStyle>
          <a:p>
            <a:fld id="{F5EB3540-CAD3-429A-8CF8-BD40ECFB8FD3}" type="datetimeFigureOut">
              <a:rPr lang="cs-CZ" smtClean="0"/>
              <a:pPr/>
              <a:t>21.12.2021</a:t>
            </a:fld>
            <a:endParaRPr lang="cs-CZ"/>
          </a:p>
        </p:txBody>
      </p:sp>
      <p:sp>
        <p:nvSpPr>
          <p:cNvPr id="4" name="Zástupný symbol pro zápatí 3"/>
          <p:cNvSpPr>
            <a:spLocks noGrp="1"/>
          </p:cNvSpPr>
          <p:nvPr>
            <p:ph type="ftr" sz="quarter" idx="2"/>
          </p:nvPr>
        </p:nvSpPr>
        <p:spPr>
          <a:xfrm>
            <a:off x="1" y="9428402"/>
            <a:ext cx="2946189" cy="496650"/>
          </a:xfrm>
          <a:prstGeom prst="rect">
            <a:avLst/>
          </a:prstGeom>
        </p:spPr>
        <p:txBody>
          <a:bodyPr vert="horz" lIns="91419" tIns="45709" rIns="91419" bIns="4570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899" y="9428402"/>
            <a:ext cx="2946189" cy="496650"/>
          </a:xfrm>
          <a:prstGeom prst="rect">
            <a:avLst/>
          </a:prstGeom>
        </p:spPr>
        <p:txBody>
          <a:bodyPr vert="horz" lIns="91419" tIns="45709" rIns="91419" bIns="45709" rtlCol="0" anchor="b"/>
          <a:lstStyle>
            <a:lvl1pPr algn="r">
              <a:defRPr sz="1200"/>
            </a:lvl1pPr>
          </a:lstStyle>
          <a:p>
            <a:fld id="{AAB5E4EB-8296-4174-8BE7-DE1E7C0B184E}" type="slidenum">
              <a:rPr lang="cs-CZ" smtClean="0"/>
              <a:pPr/>
              <a:t>‹#›</a:t>
            </a:fld>
            <a:endParaRPr lang="cs-CZ"/>
          </a:p>
        </p:txBody>
      </p:sp>
    </p:spTree>
    <p:extLst>
      <p:ext uri="{BB962C8B-B14F-4D97-AF65-F5344CB8AC3E}">
        <p14:creationId xmlns:p14="http://schemas.microsoft.com/office/powerpoint/2010/main" val="12625848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650"/>
          </a:xfrm>
          <a:prstGeom prst="rect">
            <a:avLst/>
          </a:prstGeom>
        </p:spPr>
        <p:txBody>
          <a:bodyPr vert="horz" lIns="91419" tIns="45709" rIns="91419" bIns="4570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650"/>
          </a:xfrm>
          <a:prstGeom prst="rect">
            <a:avLst/>
          </a:prstGeom>
        </p:spPr>
        <p:txBody>
          <a:bodyPr vert="horz" lIns="91419" tIns="45709" rIns="91419" bIns="45709" rtlCol="0"/>
          <a:lstStyle>
            <a:lvl1pPr algn="r">
              <a:defRPr sz="1200"/>
            </a:lvl1pPr>
          </a:lstStyle>
          <a:p>
            <a:fld id="{839D2375-D798-4357-A7F1-5ECAEDBDA360}" type="datetimeFigureOut">
              <a:rPr lang="cs-CZ" smtClean="0"/>
              <a:pPr/>
              <a:t>21.12.2021</a:t>
            </a:fld>
            <a:endParaRPr lang="cs-CZ"/>
          </a:p>
        </p:txBody>
      </p:sp>
      <p:sp>
        <p:nvSpPr>
          <p:cNvPr id="4" name="Zástupný symbol pro obrázek snímku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1419" tIns="45709" rIns="91419" bIns="45709" rtlCol="0" anchor="ctr"/>
          <a:lstStyle/>
          <a:p>
            <a:endParaRPr lang="cs-CZ"/>
          </a:p>
        </p:txBody>
      </p:sp>
      <p:sp>
        <p:nvSpPr>
          <p:cNvPr id="5" name="Zástupný symbol pro poznámky 4"/>
          <p:cNvSpPr>
            <a:spLocks noGrp="1"/>
          </p:cNvSpPr>
          <p:nvPr>
            <p:ph type="body" sz="quarter" idx="3"/>
          </p:nvPr>
        </p:nvSpPr>
        <p:spPr>
          <a:xfrm>
            <a:off x="679768" y="4715789"/>
            <a:ext cx="5438140" cy="4466670"/>
          </a:xfrm>
          <a:prstGeom prst="rect">
            <a:avLst/>
          </a:prstGeom>
        </p:spPr>
        <p:txBody>
          <a:bodyPr vert="horz" lIns="91419" tIns="45709" rIns="91419" bIns="4570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402"/>
            <a:ext cx="2946189" cy="496650"/>
          </a:xfrm>
          <a:prstGeom prst="rect">
            <a:avLst/>
          </a:prstGeom>
        </p:spPr>
        <p:txBody>
          <a:bodyPr vert="horz" lIns="91419" tIns="45709" rIns="91419" bIns="4570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28402"/>
            <a:ext cx="2946189" cy="496650"/>
          </a:xfrm>
          <a:prstGeom prst="rect">
            <a:avLst/>
          </a:prstGeom>
        </p:spPr>
        <p:txBody>
          <a:bodyPr vert="horz" lIns="91419" tIns="45709" rIns="91419" bIns="45709" rtlCol="0" anchor="b"/>
          <a:lstStyle>
            <a:lvl1pPr algn="r">
              <a:defRPr sz="1200"/>
            </a:lvl1pPr>
          </a:lstStyle>
          <a:p>
            <a:fld id="{7B1F28ED-D39A-4C00-91F3-F45EC8731BA9}" type="slidenum">
              <a:rPr lang="cs-CZ" smtClean="0"/>
              <a:pPr/>
              <a:t>‹#›</a:t>
            </a:fld>
            <a:endParaRPr lang="cs-CZ"/>
          </a:p>
        </p:txBody>
      </p:sp>
    </p:spTree>
    <p:extLst>
      <p:ext uri="{BB962C8B-B14F-4D97-AF65-F5344CB8AC3E}">
        <p14:creationId xmlns:p14="http://schemas.microsoft.com/office/powerpoint/2010/main" val="7416556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1200" y="744538"/>
            <a:ext cx="5375275" cy="3721100"/>
          </a:xfrm>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23470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148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42950" y="2130426"/>
            <a:ext cx="8420100" cy="1470025"/>
          </a:xfrm>
        </p:spPr>
        <p:txBody>
          <a:bodyPr/>
          <a:lstStyle/>
          <a:p>
            <a:r>
              <a:rPr lang="cs-CZ"/>
              <a:t>Klepnutím lze upravit styl předlohy nadpisů.</a:t>
            </a:r>
          </a:p>
        </p:txBody>
      </p:sp>
      <p:sp>
        <p:nvSpPr>
          <p:cNvPr id="3" name="Podnadpis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181850" y="274639"/>
            <a:ext cx="222885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95300" y="274639"/>
            <a:ext cx="652145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82506" y="4406901"/>
            <a:ext cx="84201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95300" y="273050"/>
            <a:ext cx="325900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41645" y="4800600"/>
            <a:ext cx="59436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21.12.2021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EE551-0299-4E6B-952F-9341987BD708}" type="datetimeFigureOut">
              <a:rPr lang="cs-CZ" smtClean="0"/>
              <a:pPr/>
              <a:t>21.12.2021</a:t>
            </a:fld>
            <a:endParaRPr lang="cs-CZ"/>
          </a:p>
        </p:txBody>
      </p:sp>
      <p:sp>
        <p:nvSpPr>
          <p:cNvPr id="5" name="Zástupný symbol pro zápatí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7FFD-8AFE-4A1A-8BB8-533E6ADDB9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hyperlink" Target="mailto:24richtr@gmail.com" TargetMode="External"/><Relationship Id="rId3" Type="http://schemas.openxmlformats.org/officeDocument/2006/relationships/hyperlink" Target="mailto:kroupova.sab@seznam.cz" TargetMode="External"/><Relationship Id="rId7" Type="http://schemas.openxmlformats.org/officeDocument/2006/relationships/hyperlink" Target="mailto:vojta.greben@seznam.cz"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mailto:Chaloupkova.lia@gmail.com" TargetMode="External"/><Relationship Id="rId5" Type="http://schemas.openxmlformats.org/officeDocument/2006/relationships/hyperlink" Target="mailto:natybajzikova@post.cz" TargetMode="External"/><Relationship Id="rId10" Type="http://schemas.openxmlformats.org/officeDocument/2006/relationships/image" Target="../media/image7.png"/><Relationship Id="rId4" Type="http://schemas.openxmlformats.org/officeDocument/2006/relationships/hyperlink" Target="mailto:bara.skrabalova@seznam.cz" TargetMode="External"/><Relationship Id="rId9" Type="http://schemas.openxmlformats.org/officeDocument/2006/relationships/hyperlink" Target="mailto:mmikulcova@spsoa-ub.c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5.tm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osiaicBubbles/>
                    </a14:imgEffect>
                  </a14:imgLayer>
                </a14:imgProps>
              </a:ext>
            </a:extLst>
          </a:blip>
          <a:srcRect/>
          <a:stretch>
            <a:fillRect/>
          </a:stretch>
        </p:blipFill>
        <p:spPr bwMode="auto">
          <a:xfrm>
            <a:off x="-39555" y="-1062"/>
            <a:ext cx="5024783" cy="6957392"/>
          </a:xfrm>
          <a:prstGeom prst="rect">
            <a:avLst/>
          </a:prstGeom>
          <a:ln>
            <a:noFill/>
          </a:ln>
          <a:effectLst>
            <a:softEdge rad="112500"/>
          </a:effectLst>
        </p:spPr>
      </p:pic>
      <p:sp>
        <p:nvSpPr>
          <p:cNvPr id="2" name="Rectangle 6"/>
          <p:cNvSpPr>
            <a:spLocks noChangeArrowheads="1"/>
          </p:cNvSpPr>
          <p:nvPr/>
        </p:nvSpPr>
        <p:spPr bwMode="auto">
          <a:xfrm>
            <a:off x="4808984" y="-46950"/>
            <a:ext cx="4992556" cy="676875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w="9525">
            <a:solidFill>
              <a:srgbClr val="000000"/>
            </a:solidFill>
            <a:miter lim="800000"/>
            <a:headEnd/>
            <a:tailEnd/>
          </a:ln>
          <a:effectLst>
            <a:glow rad="101600">
              <a:schemeClr val="tx2">
                <a:lumMod val="60000"/>
                <a:lumOff val="40000"/>
              </a:schemeClr>
            </a:glow>
            <a:softEdge rad="0"/>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endParaRPr lang="cs-CZ"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WordArt 4"/>
          <p:cNvSpPr>
            <a:spLocks noChangeArrowheads="1" noChangeShapeType="1" noTextEdit="1"/>
          </p:cNvSpPr>
          <p:nvPr/>
        </p:nvSpPr>
        <p:spPr bwMode="auto">
          <a:xfrm rot="21359824">
            <a:off x="342915" y="596414"/>
            <a:ext cx="4171398" cy="597133"/>
          </a:xfrm>
          <a:prstGeom prst="rect">
            <a:avLst/>
          </a:prstGeom>
        </p:spPr>
        <p:txBody>
          <a:bodyPr wrap="none" fromWordArt="1">
            <a:prstTxWarp prst="textDeflateBottom">
              <a:avLst>
                <a:gd name="adj" fmla="val 76472"/>
              </a:avLst>
            </a:prstTxWarp>
          </a:bodyPr>
          <a:lstStyle/>
          <a:p>
            <a:pPr algn="ctr" rtl="0"/>
            <a:endParaRPr lang="cs-CZ" sz="3600" kern="10" spc="0" dirty="0">
              <a:ln w="9525">
                <a:solidFill>
                  <a:srgbClr val="000000"/>
                </a:solidFill>
                <a:round/>
                <a:headEnd/>
                <a:tailEnd/>
              </a:ln>
              <a:solidFill>
                <a:srgbClr val="000099"/>
              </a:solidFill>
              <a:latin typeface="Impact"/>
            </a:endParaRPr>
          </a:p>
        </p:txBody>
      </p:sp>
      <p:sp>
        <p:nvSpPr>
          <p:cNvPr id="1030" name="Text Box 42"/>
          <p:cNvSpPr txBox="1">
            <a:spLocks noChangeArrowheads="1"/>
          </p:cNvSpPr>
          <p:nvPr/>
        </p:nvSpPr>
        <p:spPr bwMode="auto">
          <a:xfrm>
            <a:off x="238058" y="5243394"/>
            <a:ext cx="4524140" cy="1549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buClrTx/>
              <a:buSzTx/>
              <a:buFontTx/>
              <a:buNone/>
              <a:tabLst/>
            </a:pPr>
            <a:r>
              <a:rPr lang="cs-CZ" b="1" dirty="0">
                <a:latin typeface="Calibri" pitchFamily="34" charset="0"/>
                <a:cs typeface="Arial" pitchFamily="34" charset="0"/>
              </a:rPr>
              <a:t>    </a:t>
            </a:r>
            <a:endParaRPr lang="cs-CZ" sz="1100" u="sng" dirty="0">
              <a:solidFill>
                <a:schemeClr val="accent1"/>
              </a:solidFill>
            </a:endParaRPr>
          </a:p>
          <a:p>
            <a:pPr marR="179388" lvl="1" fontAlgn="base">
              <a:spcBef>
                <a:spcPct val="0"/>
              </a:spcBef>
            </a:pPr>
            <a:endParaRPr kumimoji="0" lang="cs-CZ" sz="1400" b="1" i="0" u="none" strike="noStrike" cap="none" normalizeH="0" baseline="0" dirty="0">
              <a:ln>
                <a:noFill/>
              </a:ln>
              <a:solidFill>
                <a:srgbClr val="40315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cs-CZ" sz="1400" b="1" i="1" u="none" strike="noStrike" cap="none" normalizeH="0" baseline="0" dirty="0">
              <a:ln>
                <a:noFill/>
              </a:ln>
              <a:solidFill>
                <a:srgbClr val="40315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cs-CZ" sz="1400" b="1" i="1" u="none" strike="noStrike" cap="none" normalizeH="0" baseline="0" dirty="0">
              <a:ln>
                <a:noFill/>
              </a:ln>
              <a:solidFill>
                <a:srgbClr val="40315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cs typeface="Arial" pitchFamily="34" charset="0"/>
            </a:endParaRPr>
          </a:p>
        </p:txBody>
      </p:sp>
      <p:sp>
        <p:nvSpPr>
          <p:cNvPr id="9" name="Obdélník 8"/>
          <p:cNvSpPr/>
          <p:nvPr/>
        </p:nvSpPr>
        <p:spPr>
          <a:xfrm>
            <a:off x="4860634" y="2967335"/>
            <a:ext cx="18473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cs-CZ"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1"/>
          <p:cNvSpPr/>
          <p:nvPr/>
        </p:nvSpPr>
        <p:spPr>
          <a:xfrm>
            <a:off x="424448" y="539951"/>
            <a:ext cx="410561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cs-CZ" sz="28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rPr>
              <a:t>Akce, na které se těšíme:</a:t>
            </a:r>
          </a:p>
        </p:txBody>
      </p:sp>
      <p:sp>
        <p:nvSpPr>
          <p:cNvPr id="11" name="TextBox 3"/>
          <p:cNvSpPr txBox="1"/>
          <p:nvPr/>
        </p:nvSpPr>
        <p:spPr>
          <a:xfrm>
            <a:off x="173240" y="1402746"/>
            <a:ext cx="4474600" cy="2185214"/>
          </a:xfrm>
          <a:prstGeom prst="rect">
            <a:avLst/>
          </a:prstGeom>
          <a:noFill/>
        </p:spPr>
        <p:txBody>
          <a:bodyPr wrap="square" rtlCol="0">
            <a:spAutoFit/>
          </a:bodyPr>
          <a:lstStyle/>
          <a:p>
            <a:pPr algn="ctr"/>
            <a:r>
              <a:rPr lang="cs-CZ" sz="2000" b="1" dirty="0"/>
              <a:t>DNY OTEVŘENÝCH  DVEŘÍ   </a:t>
            </a:r>
            <a:endParaRPr lang="cs-CZ" sz="1200" dirty="0"/>
          </a:p>
          <a:p>
            <a:pPr algn="ctr"/>
            <a:r>
              <a:rPr lang="cs-CZ" b="1" dirty="0"/>
              <a:t>26. 11. – 27. 11. 2021</a:t>
            </a:r>
          </a:p>
          <a:p>
            <a:pPr algn="ctr"/>
            <a:r>
              <a:rPr lang="cs-CZ" b="1" dirty="0"/>
              <a:t>21. 1. 2022</a:t>
            </a:r>
          </a:p>
          <a:p>
            <a:pPr algn="ctr"/>
            <a:endParaRPr lang="cs-CZ" b="1" dirty="0"/>
          </a:p>
          <a:p>
            <a:pPr algn="ctr"/>
            <a:r>
              <a:rPr lang="cs-CZ" sz="2000" b="1" dirty="0"/>
              <a:t>ŠKOLNÍ PLES</a:t>
            </a:r>
            <a:r>
              <a:rPr lang="cs-CZ" b="1" dirty="0"/>
              <a:t>   </a:t>
            </a:r>
          </a:p>
          <a:p>
            <a:pPr algn="ctr"/>
            <a:r>
              <a:rPr lang="cs-CZ" b="1" dirty="0"/>
              <a:t>28. 1. 2022</a:t>
            </a:r>
          </a:p>
          <a:p>
            <a:pPr algn="ctr"/>
            <a:r>
              <a:rPr lang="cs-CZ" sz="1200" dirty="0"/>
              <a:t>Přijměte pozvání na </a:t>
            </a:r>
            <a:r>
              <a:rPr lang="cs-CZ" sz="1200" b="1" dirty="0"/>
              <a:t>XXII. ročník</a:t>
            </a:r>
            <a:r>
              <a:rPr lang="cs-CZ" sz="1200" dirty="0"/>
              <a:t> a zajistěte si lístky včas. </a:t>
            </a:r>
          </a:p>
          <a:p>
            <a:pPr algn="ctr"/>
            <a:r>
              <a:rPr lang="cs-CZ" sz="1200" dirty="0"/>
              <a:t>Zase budou rychle vyprodány.</a:t>
            </a:r>
          </a:p>
        </p:txBody>
      </p:sp>
      <p:pic>
        <p:nvPicPr>
          <p:cNvPr id="5" name="Obrázek 4">
            <a:extLst>
              <a:ext uri="{FF2B5EF4-FFF2-40B4-BE49-F238E27FC236}">
                <a16:creationId xmlns:a16="http://schemas.microsoft.com/office/drawing/2014/main" id="{7366D796-BAC9-42F2-9553-A9B7C7F1EC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256" y="3853899"/>
            <a:ext cx="2304256" cy="2552557"/>
          </a:xfrm>
          <a:prstGeom prst="rect">
            <a:avLst/>
          </a:prstGeom>
        </p:spPr>
      </p:pic>
      <p:pic>
        <p:nvPicPr>
          <p:cNvPr id="6" name="Obrázek 5" descr="C:\Users\ASUS\Desktop\casopis 2013\obr.,nápis\LOGO_SIPIS.png"/>
          <p:cNvPicPr/>
          <p:nvPr/>
        </p:nvPicPr>
        <p:blipFill>
          <a:blip r:embed="rId6" cstate="print">
            <a:duotone>
              <a:schemeClr val="accent4">
                <a:shade val="45000"/>
                <a:satMod val="135000"/>
              </a:schemeClr>
              <a:prstClr val="white"/>
            </a:duotone>
          </a:blip>
          <a:srcRect/>
          <a:stretch>
            <a:fillRect/>
          </a:stretch>
        </p:blipFill>
        <p:spPr bwMode="auto">
          <a:xfrm rot="604381">
            <a:off x="5368009" y="5243394"/>
            <a:ext cx="3857138" cy="1172081"/>
          </a:xfrm>
          <a:prstGeom prst="rect">
            <a:avLst/>
          </a:prstGeom>
          <a:ln>
            <a:noFill/>
          </a:ln>
          <a:effectLst>
            <a:outerShdw blurRad="292100" dist="139700" dir="2700000" algn="tl" rotWithShape="0">
              <a:srgbClr val="333333">
                <a:alpha val="65000"/>
              </a:srgbClr>
            </a:outerShdw>
          </a:effectLst>
        </p:spPr>
      </p:pic>
      <p:sp>
        <p:nvSpPr>
          <p:cNvPr id="14" name="TextovéPole 13"/>
          <p:cNvSpPr txBox="1"/>
          <p:nvPr/>
        </p:nvSpPr>
        <p:spPr>
          <a:xfrm>
            <a:off x="7181151" y="129207"/>
            <a:ext cx="2886321" cy="307777"/>
          </a:xfrm>
          <a:prstGeom prst="rect">
            <a:avLst/>
          </a:prstGeom>
          <a:noFill/>
        </p:spPr>
        <p:txBody>
          <a:bodyPr wrap="square" rtlCol="0">
            <a:spAutoFit/>
          </a:bodyPr>
          <a:lstStyle/>
          <a:p>
            <a:r>
              <a:rPr lang="cs-CZ" sz="1400" dirty="0">
                <a:solidFill>
                  <a:schemeClr val="bg2">
                    <a:lumMod val="10000"/>
                  </a:schemeClr>
                </a:solidFill>
              </a:rPr>
              <a:t>Studentský časopis, listopad 2021</a:t>
            </a:r>
          </a:p>
        </p:txBody>
      </p:sp>
      <p:pic>
        <p:nvPicPr>
          <p:cNvPr id="12" name="Obrázek 11">
            <a:extLst>
              <a:ext uri="{FF2B5EF4-FFF2-40B4-BE49-F238E27FC236}">
                <a16:creationId xmlns:a16="http://schemas.microsoft.com/office/drawing/2014/main" id="{ED6D6D4D-CF73-4BB3-8FBC-E6DB81E102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8534" y="-238722"/>
            <a:ext cx="3776756" cy="6714233"/>
          </a:xfrm>
          <a:prstGeom prst="rect">
            <a:avLst/>
          </a:prstGeom>
        </p:spPr>
      </p:pic>
      <p:pic>
        <p:nvPicPr>
          <p:cNvPr id="15" name="Obrázek 14">
            <a:extLst>
              <a:ext uri="{FF2B5EF4-FFF2-40B4-BE49-F238E27FC236}">
                <a16:creationId xmlns:a16="http://schemas.microsoft.com/office/drawing/2014/main" id="{B2D8B233-5550-4C58-B319-5EE5190A9B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5148" y="3717032"/>
            <a:ext cx="911584" cy="5336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4843613" y="186988"/>
            <a:ext cx="5062387" cy="6858000"/>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12521" y="186988"/>
            <a:ext cx="4953000" cy="6858000"/>
          </a:xfrm>
          <a:prstGeom prst="rect">
            <a:avLst/>
          </a:prstGeom>
          <a:noFill/>
          <a:ln w="9525">
            <a:noFill/>
            <a:miter lim="800000"/>
            <a:headEnd/>
            <a:tailEnd/>
          </a:ln>
        </p:spPr>
      </p:pic>
      <p:sp>
        <p:nvSpPr>
          <p:cNvPr id="14" name="TextovéPole 13"/>
          <p:cNvSpPr txBox="1"/>
          <p:nvPr/>
        </p:nvSpPr>
        <p:spPr>
          <a:xfrm>
            <a:off x="122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2</a:t>
            </a:r>
          </a:p>
        </p:txBody>
      </p:sp>
      <p:sp>
        <p:nvSpPr>
          <p:cNvPr id="15" name="Obdélník 14"/>
          <p:cNvSpPr/>
          <p:nvPr/>
        </p:nvSpPr>
        <p:spPr>
          <a:xfrm>
            <a:off x="5350656" y="3354378"/>
            <a:ext cx="2059616" cy="261610"/>
          </a:xfrm>
          <a:prstGeom prst="rect">
            <a:avLst/>
          </a:prstGeom>
        </p:spPr>
        <p:txBody>
          <a:bodyPr wrap="square">
            <a:spAutoFit/>
          </a:bodyPr>
          <a:lstStyle/>
          <a:p>
            <a:r>
              <a:rPr lang="cs-CZ" sz="1100" dirty="0"/>
              <a:t>.</a:t>
            </a:r>
          </a:p>
        </p:txBody>
      </p:sp>
      <p:sp>
        <p:nvSpPr>
          <p:cNvPr id="16" name="TextovéPole 15"/>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15</a:t>
            </a:r>
          </a:p>
        </p:txBody>
      </p:sp>
      <p:sp>
        <p:nvSpPr>
          <p:cNvPr id="17" name="Rectangle 2"/>
          <p:cNvSpPr/>
          <p:nvPr/>
        </p:nvSpPr>
        <p:spPr>
          <a:xfrm>
            <a:off x="253252" y="1504939"/>
            <a:ext cx="4411715" cy="415498"/>
          </a:xfrm>
          <a:prstGeom prst="rect">
            <a:avLst/>
          </a:prstGeom>
        </p:spPr>
        <p:txBody>
          <a:bodyPr wrap="square">
            <a:spAutoFit/>
          </a:bodyPr>
          <a:lstStyle/>
          <a:p>
            <a:pPr algn="just"/>
            <a:r>
              <a:rPr lang="cs-CZ" sz="1050" dirty="0"/>
              <a:t>          </a:t>
            </a:r>
          </a:p>
          <a:p>
            <a:pPr algn="just"/>
            <a:endParaRPr lang="cs-CZ" sz="1050" dirty="0"/>
          </a:p>
        </p:txBody>
      </p:sp>
      <p:sp>
        <p:nvSpPr>
          <p:cNvPr id="18"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sp>
        <p:nvSpPr>
          <p:cNvPr id="4" name="Obdélník 3">
            <a:extLst>
              <a:ext uri="{FF2B5EF4-FFF2-40B4-BE49-F238E27FC236}">
                <a16:creationId xmlns:a16="http://schemas.microsoft.com/office/drawing/2014/main" id="{8B09E8B1-E314-4AD1-84AB-7E6D7E90167A}"/>
              </a:ext>
            </a:extLst>
          </p:cNvPr>
          <p:cNvSpPr/>
          <p:nvPr/>
        </p:nvSpPr>
        <p:spPr>
          <a:xfrm>
            <a:off x="397803" y="403439"/>
            <a:ext cx="4122609" cy="5955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5" name="TextovéPole 4">
            <a:extLst>
              <a:ext uri="{FF2B5EF4-FFF2-40B4-BE49-F238E27FC236}">
                <a16:creationId xmlns:a16="http://schemas.microsoft.com/office/drawing/2014/main" id="{77B09D7B-45FF-46AC-B6EC-CE166B9CEA34}"/>
              </a:ext>
            </a:extLst>
          </p:cNvPr>
          <p:cNvSpPr txBox="1"/>
          <p:nvPr/>
        </p:nvSpPr>
        <p:spPr>
          <a:xfrm>
            <a:off x="322019" y="439587"/>
            <a:ext cx="4274175" cy="523220"/>
          </a:xfrm>
          <a:prstGeom prst="rect">
            <a:avLst/>
          </a:prstGeom>
          <a:noFill/>
        </p:spPr>
        <p:txBody>
          <a:bodyPr wrap="square" rtlCol="0">
            <a:spAutoFit/>
          </a:bodyPr>
          <a:lstStyle/>
          <a:p>
            <a:pPr algn="ctr"/>
            <a:r>
              <a:rPr lang="cs-CZ" sz="28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Adaptační kurz 2021</a:t>
            </a:r>
          </a:p>
        </p:txBody>
      </p:sp>
      <p:sp>
        <p:nvSpPr>
          <p:cNvPr id="6" name="Obdélník 5">
            <a:extLst>
              <a:ext uri="{FF2B5EF4-FFF2-40B4-BE49-F238E27FC236}">
                <a16:creationId xmlns:a16="http://schemas.microsoft.com/office/drawing/2014/main" id="{0945D553-1941-4157-908F-EBC5CCDCCFDB}"/>
              </a:ext>
            </a:extLst>
          </p:cNvPr>
          <p:cNvSpPr/>
          <p:nvPr/>
        </p:nvSpPr>
        <p:spPr>
          <a:xfrm>
            <a:off x="243559" y="1046709"/>
            <a:ext cx="4492883" cy="5478423"/>
          </a:xfrm>
          <a:prstGeom prst="rect">
            <a:avLst/>
          </a:prstGeom>
        </p:spPr>
        <p:txBody>
          <a:bodyPr wrap="square">
            <a:spAutoFit/>
          </a:bodyPr>
          <a:lstStyle/>
          <a:p>
            <a:pPr algn="just"/>
            <a:r>
              <a:rPr lang="cs-CZ" sz="1400" dirty="0">
                <a:solidFill>
                  <a:srgbClr val="000000"/>
                </a:solidFill>
                <a:latin typeface="Times New Roman" panose="02020603050405020304" pitchFamily="18" charset="0"/>
              </a:rPr>
              <a:t>Ve dnech 6. – 8. září 2021 se sešly třídy SC1A, SC1B a VS1 na adaptačním kurzu v Nivnici. A 8. až 10. září se potkaly třídy S1, ME1A a ME1B. </a:t>
            </a:r>
          </a:p>
          <a:p>
            <a:pPr algn="just"/>
            <a:endParaRPr lang="cs-CZ" sz="1400" dirty="0">
              <a:solidFill>
                <a:srgbClr val="000000"/>
              </a:solidFill>
              <a:latin typeface="Times New Roman" panose="02020603050405020304" pitchFamily="18" charset="0"/>
            </a:endParaRPr>
          </a:p>
          <a:p>
            <a:pPr algn="just"/>
            <a:r>
              <a:rPr lang="cs-CZ" sz="1400" dirty="0">
                <a:solidFill>
                  <a:srgbClr val="000000"/>
                </a:solidFill>
                <a:latin typeface="Times New Roman" panose="02020603050405020304" pitchFamily="18" charset="0"/>
              </a:rPr>
              <a:t>Akci jsme zahájili ve škole, kde jsme společně poobědvali a nachystali se na dlouhou cestu k našemu hotelu </a:t>
            </a:r>
            <a:r>
              <a:rPr lang="cs-CZ" sz="1400" dirty="0" err="1">
                <a:solidFill>
                  <a:srgbClr val="000000"/>
                </a:solidFill>
                <a:latin typeface="Times New Roman" panose="02020603050405020304" pitchFamily="18" charset="0"/>
              </a:rPr>
              <a:t>Savary</a:t>
            </a:r>
            <a:r>
              <a:rPr lang="cs-CZ" sz="1400" dirty="0">
                <a:solidFill>
                  <a:srgbClr val="000000"/>
                </a:solidFill>
                <a:latin typeface="Times New Roman" panose="02020603050405020304" pitchFamily="18" charset="0"/>
              </a:rPr>
              <a:t> v Nivnici. Výlet byl delší, než jsme čekali, ale to nám nevadilo, protože jsme ten čas mohli využít k poznávání svých nových spolužáků.</a:t>
            </a:r>
          </a:p>
          <a:p>
            <a:pPr algn="just"/>
            <a:endParaRPr lang="cs-CZ" sz="1400" dirty="0">
              <a:solidFill>
                <a:srgbClr val="000000"/>
              </a:solidFill>
              <a:latin typeface="Times New Roman" panose="02020603050405020304" pitchFamily="18" charset="0"/>
            </a:endParaRPr>
          </a:p>
          <a:p>
            <a:pPr algn="just"/>
            <a:r>
              <a:rPr lang="cs-CZ" sz="1400" dirty="0">
                <a:solidFill>
                  <a:srgbClr val="000000"/>
                </a:solidFill>
                <a:latin typeface="Times New Roman" panose="02020603050405020304" pitchFamily="18" charset="0"/>
              </a:rPr>
              <a:t>Jakmile jsme přišli na hotel, měli jsme chvíli, abychom se trochu vzpamatovali a vybalili si věci. Když jsme se znovu sešli, dostali jsme malou přednášku od pana učitele Hudečka o tom, jak bude celý </a:t>
            </a:r>
            <a:r>
              <a:rPr lang="cs-CZ" sz="1400" dirty="0" err="1">
                <a:solidFill>
                  <a:srgbClr val="000000"/>
                </a:solidFill>
                <a:latin typeface="Times New Roman" panose="02020603050405020304" pitchFamily="18" charset="0"/>
              </a:rPr>
              <a:t>adapťák</a:t>
            </a:r>
            <a:r>
              <a:rPr lang="cs-CZ" sz="1400" dirty="0">
                <a:solidFill>
                  <a:srgbClr val="000000"/>
                </a:solidFill>
                <a:latin typeface="Times New Roman" panose="02020603050405020304" pitchFamily="18" charset="0"/>
              </a:rPr>
              <a:t> probíhat. Pak jsme se rozdělili a každá třída si zalezla do svého koutku, kde nás čekaly společenské hry. To pokračovalo i další dva dny. Hráli jsme si, dělali jsme různé </a:t>
            </a:r>
            <a:r>
              <a:rPr lang="cs-CZ" sz="1400" dirty="0" err="1">
                <a:solidFill>
                  <a:srgbClr val="000000"/>
                </a:solidFill>
                <a:latin typeface="Times New Roman" panose="02020603050405020304" pitchFamily="18" charset="0"/>
              </a:rPr>
              <a:t>skopičiny</a:t>
            </a:r>
            <a:r>
              <a:rPr lang="cs-CZ" sz="1400" dirty="0">
                <a:solidFill>
                  <a:srgbClr val="000000"/>
                </a:solidFill>
                <a:latin typeface="Times New Roman" panose="02020603050405020304" pitchFamily="18" charset="0"/>
              </a:rPr>
              <a:t> a v tom všem, ani jsme to možná zprvu nepostřehli, se z nás stával kolektiv. Dokonce nás učitelé vzali na menší výlet na rozhlednu.</a:t>
            </a:r>
          </a:p>
          <a:p>
            <a:pPr algn="just"/>
            <a:r>
              <a:rPr lang="cs-CZ" sz="1400" dirty="0">
                <a:solidFill>
                  <a:srgbClr val="000000"/>
                </a:solidFill>
                <a:latin typeface="Times New Roman" panose="02020603050405020304" pitchFamily="18" charset="0"/>
              </a:rPr>
              <a:t>Co se týče jídla, musíme podotknut, že si nikdo nestěžoval.</a:t>
            </a:r>
          </a:p>
          <a:p>
            <a:pPr algn="just"/>
            <a:r>
              <a:rPr lang="cs-CZ" sz="1400" dirty="0">
                <a:solidFill>
                  <a:srgbClr val="000000"/>
                </a:solidFill>
                <a:latin typeface="Times New Roman" panose="02020603050405020304" pitchFamily="18" charset="0"/>
              </a:rPr>
              <a:t> </a:t>
            </a:r>
          </a:p>
          <a:p>
            <a:pPr algn="just"/>
            <a:r>
              <a:rPr lang="cs-CZ" sz="1400" dirty="0">
                <a:solidFill>
                  <a:srgbClr val="000000"/>
                </a:solidFill>
                <a:latin typeface="Times New Roman" panose="02020603050405020304" pitchFamily="18" charset="0"/>
              </a:rPr>
              <a:t>Myslíme si, že se tam všem moc líbilo. Mohli jsme se lépe poznat, aby se z nás stala skvělá parta, jak to má být. Nevěříte? Tak si přečtěte, co k adaptačnímu kurzu napsali někteří naši žáci.</a:t>
            </a:r>
            <a:endParaRPr lang="cs-CZ" sz="1400" b="0" i="0" dirty="0">
              <a:solidFill>
                <a:srgbClr val="000000"/>
              </a:solidFill>
              <a:effectLst/>
              <a:latin typeface="Times New Roman" panose="02020603050405020304" pitchFamily="18" charset="0"/>
            </a:endParaRPr>
          </a:p>
        </p:txBody>
      </p:sp>
      <p:sp>
        <p:nvSpPr>
          <p:cNvPr id="2" name="TextovéPole 1">
            <a:extLst>
              <a:ext uri="{FF2B5EF4-FFF2-40B4-BE49-F238E27FC236}">
                <a16:creationId xmlns:a16="http://schemas.microsoft.com/office/drawing/2014/main" id="{991ADF4E-4D83-42CD-8C17-F9DE6D5F5AD1}"/>
              </a:ext>
            </a:extLst>
          </p:cNvPr>
          <p:cNvSpPr txBox="1"/>
          <p:nvPr/>
        </p:nvSpPr>
        <p:spPr>
          <a:xfrm>
            <a:off x="3008784" y="6238916"/>
            <a:ext cx="1673497" cy="261610"/>
          </a:xfrm>
          <a:prstGeom prst="rect">
            <a:avLst/>
          </a:prstGeom>
          <a:noFill/>
        </p:spPr>
        <p:txBody>
          <a:bodyPr wrap="square" rtlCol="0">
            <a:spAutoFit/>
          </a:bodyPr>
          <a:lstStyle/>
          <a:p>
            <a:pPr algn="r"/>
            <a:r>
              <a:rPr lang="cs-CZ" sz="1100" dirty="0">
                <a:latin typeface="Arial" panose="020B0604020202020204" pitchFamily="34" charset="0"/>
                <a:cs typeface="Arial" panose="020B0604020202020204" pitchFamily="34" charset="0"/>
              </a:rPr>
              <a:t>Bára, Sabina a Natálie</a:t>
            </a:r>
          </a:p>
        </p:txBody>
      </p:sp>
      <p:sp>
        <p:nvSpPr>
          <p:cNvPr id="19" name="Obdélník 18">
            <a:extLst>
              <a:ext uri="{FF2B5EF4-FFF2-40B4-BE49-F238E27FC236}">
                <a16:creationId xmlns:a16="http://schemas.microsoft.com/office/drawing/2014/main" id="{07D1C2B9-9DBE-4D6D-A8C7-D0920DC3F2D7}"/>
              </a:ext>
            </a:extLst>
          </p:cNvPr>
          <p:cNvSpPr/>
          <p:nvPr/>
        </p:nvSpPr>
        <p:spPr>
          <a:xfrm>
            <a:off x="5313500" y="464646"/>
            <a:ext cx="4122609"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7" name="TextovéPole 6">
            <a:extLst>
              <a:ext uri="{FF2B5EF4-FFF2-40B4-BE49-F238E27FC236}">
                <a16:creationId xmlns:a16="http://schemas.microsoft.com/office/drawing/2014/main" id="{03D89AFE-2DAD-457A-ACEE-A3AD3D0B14DC}"/>
              </a:ext>
            </a:extLst>
          </p:cNvPr>
          <p:cNvSpPr txBox="1"/>
          <p:nvPr/>
        </p:nvSpPr>
        <p:spPr>
          <a:xfrm>
            <a:off x="5527841" y="568303"/>
            <a:ext cx="3762266" cy="584775"/>
          </a:xfrm>
          <a:prstGeom prst="rect">
            <a:avLst/>
          </a:prstGeom>
          <a:noFill/>
        </p:spPr>
        <p:txBody>
          <a:bodyPr wrap="square" rtlCol="0">
            <a:spAutoFit/>
          </a:bodyPr>
          <a:lstStyle/>
          <a:p>
            <a:pPr algn="ctr"/>
            <a:r>
              <a:rPr lang="cs-CZ" sz="32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Náš redakční tým</a:t>
            </a:r>
          </a:p>
        </p:txBody>
      </p:sp>
      <p:sp>
        <p:nvSpPr>
          <p:cNvPr id="3" name="TextovéPole 2">
            <a:extLst>
              <a:ext uri="{FF2B5EF4-FFF2-40B4-BE49-F238E27FC236}">
                <a16:creationId xmlns:a16="http://schemas.microsoft.com/office/drawing/2014/main" id="{E2CAA757-9866-4895-A481-0E05A7F02450}"/>
              </a:ext>
            </a:extLst>
          </p:cNvPr>
          <p:cNvSpPr txBox="1"/>
          <p:nvPr/>
        </p:nvSpPr>
        <p:spPr>
          <a:xfrm>
            <a:off x="5115558" y="1387162"/>
            <a:ext cx="4537190" cy="3570208"/>
          </a:xfrm>
          <a:prstGeom prst="rect">
            <a:avLst/>
          </a:prstGeom>
          <a:noFill/>
        </p:spPr>
        <p:txBody>
          <a:bodyPr wrap="square" rtlCol="0">
            <a:spAutoFit/>
          </a:bodyPr>
          <a:lstStyle/>
          <a:p>
            <a:pPr marL="285750" indent="-285750" algn="just">
              <a:buFont typeface="Arial" panose="020B0604020202020204" pitchFamily="34" charset="0"/>
              <a:buChar char="•"/>
            </a:pPr>
            <a:endParaRPr lang="cs-CZ" sz="1600" dirty="0">
              <a:solidFill>
                <a:srgbClr val="3333FF"/>
              </a:solidFill>
              <a:latin typeface="Arial" panose="020B0604020202020204" pitchFamily="34" charset="0"/>
              <a:cs typeface="Arial" panose="020B0604020202020204" pitchFamily="34" charset="0"/>
            </a:endParaRPr>
          </a:p>
          <a:p>
            <a:pPr algn="just"/>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Sabina Kroupová, SC1B. </a:t>
            </a:r>
            <a:r>
              <a:rPr lang="cs-CZ" sz="1400" dirty="0">
                <a:solidFill>
                  <a:srgbClr val="3333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a:t>
            </a:r>
            <a:r>
              <a:rPr lang="cs-CZ"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roupova.sab@seznam.cz</a:t>
            </a:r>
            <a:endParaRPr lang="cs-CZ" sz="1400" dirty="0">
              <a:solidFill>
                <a:srgbClr val="3333FF"/>
              </a:solidFill>
              <a:latin typeface="Arial" panose="020B0604020202020204" pitchFamily="34" charset="0"/>
              <a:cs typeface="Arial" panose="020B0604020202020204" pitchFamily="34" charset="0"/>
            </a:endParaRPr>
          </a:p>
          <a:p>
            <a:pPr algn="just"/>
            <a:endParaRPr lang="cs-CZ" sz="1400" dirty="0">
              <a:solidFill>
                <a:srgbClr val="3333FF"/>
              </a:solidFill>
              <a:latin typeface="Arial" panose="020B0604020202020204" pitchFamily="34" charset="0"/>
              <a:cs typeface="Arial" panose="020B0604020202020204" pitchFamily="34" charset="0"/>
            </a:endParaRPr>
          </a:p>
          <a:p>
            <a:pPr algn="just"/>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Bára Škrabalová, SC1B. </a:t>
            </a:r>
            <a:r>
              <a:rPr lang="cs-CZ" sz="1400" dirty="0">
                <a:solidFill>
                  <a:srgbClr val="3333FF"/>
                </a:solidFill>
                <a:latin typeface="Arial" panose="020B0604020202020204" pitchFamily="34" charset="0"/>
                <a:cs typeface="Arial" panose="020B0604020202020204" pitchFamily="34" charset="0"/>
                <a:hlinkClick r:id="rId4"/>
              </a:rPr>
              <a:t>bara.skrabalova@seznam.cz</a:t>
            </a:r>
            <a:endParaRPr lang="cs-CZ" sz="1400" dirty="0">
              <a:solidFill>
                <a:srgbClr val="3333FF"/>
              </a:solidFill>
              <a:latin typeface="Arial" panose="020B0604020202020204" pitchFamily="34" charset="0"/>
              <a:cs typeface="Arial" panose="020B0604020202020204" pitchFamily="34" charset="0"/>
            </a:endParaRPr>
          </a:p>
          <a:p>
            <a:pPr algn="just"/>
            <a:endParaRPr lang="cs-CZ" sz="1400" dirty="0">
              <a:solidFill>
                <a:srgbClr val="3333FF"/>
              </a:solidFill>
              <a:latin typeface="Arial" panose="020B0604020202020204" pitchFamily="34" charset="0"/>
              <a:cs typeface="Arial" panose="020B0604020202020204" pitchFamily="34" charset="0"/>
            </a:endParaRPr>
          </a:p>
          <a:p>
            <a:pPr algn="just"/>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Natálie </a:t>
            </a:r>
            <a:r>
              <a:rPr lang="cs-CZ" sz="1400" dirty="0" err="1">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Bajzíková</a:t>
            </a:r>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SC1. </a:t>
            </a:r>
            <a:r>
              <a:rPr lang="cs-CZ" sz="1400" dirty="0">
                <a:solidFill>
                  <a:srgbClr val="3333FF"/>
                </a:solidFill>
                <a:latin typeface="Arial" panose="020B0604020202020204" pitchFamily="34" charset="0"/>
                <a:cs typeface="Arial" panose="020B0604020202020204" pitchFamily="34" charset="0"/>
                <a:hlinkClick r:id="rId5"/>
              </a:rPr>
              <a:t>Natalie.bajzikova@post.cz</a:t>
            </a:r>
            <a:endParaRPr lang="cs-CZ" sz="1400" dirty="0">
              <a:solidFill>
                <a:srgbClr val="3333FF"/>
              </a:solidFill>
              <a:latin typeface="Arial" panose="020B0604020202020204" pitchFamily="34" charset="0"/>
              <a:cs typeface="Arial" panose="020B0604020202020204" pitchFamily="34" charset="0"/>
            </a:endParaRPr>
          </a:p>
          <a:p>
            <a:pPr algn="just"/>
            <a:endPar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Julie Chaloupková, VS2, </a:t>
            </a:r>
            <a:r>
              <a:rPr lang="cs-CZ" sz="1400" dirty="0">
                <a:solidFill>
                  <a:srgbClr val="3333FF"/>
                </a:solidFill>
                <a:latin typeface="Arial" panose="020B0604020202020204" pitchFamily="34" charset="0"/>
                <a:cs typeface="Arial" panose="020B0604020202020204" pitchFamily="34" charset="0"/>
                <a:hlinkClick r:id="rId6"/>
              </a:rPr>
              <a:t>Chaloupkova.lia@gmail.com</a:t>
            </a:r>
            <a:endParaRPr lang="cs-CZ" sz="1400" dirty="0">
              <a:solidFill>
                <a:srgbClr val="3333FF"/>
              </a:solidFill>
              <a:latin typeface="Arial" panose="020B0604020202020204" pitchFamily="34" charset="0"/>
              <a:cs typeface="Arial" panose="020B0604020202020204" pitchFamily="34" charset="0"/>
            </a:endParaRPr>
          </a:p>
          <a:p>
            <a:pPr algn="just"/>
            <a:endParaRPr lang="cs-CZ" sz="1400" dirty="0">
              <a:solidFill>
                <a:srgbClr val="3333FF"/>
              </a:solidFill>
              <a:latin typeface="Arial" panose="020B0604020202020204" pitchFamily="34" charset="0"/>
              <a:cs typeface="Arial" panose="020B0604020202020204" pitchFamily="34" charset="0"/>
            </a:endParaRPr>
          </a:p>
          <a:p>
            <a:pPr algn="just"/>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Vojtěch </a:t>
            </a:r>
            <a:r>
              <a:rPr lang="cs-CZ" sz="1400" dirty="0" err="1">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Grebeň</a:t>
            </a:r>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VS2, </a:t>
            </a:r>
            <a:r>
              <a:rPr lang="cs-CZ" sz="1400" dirty="0">
                <a:solidFill>
                  <a:srgbClr val="3333FF"/>
                </a:solidFill>
                <a:latin typeface="Arial" panose="020B0604020202020204" pitchFamily="34" charset="0"/>
                <a:cs typeface="Arial" panose="020B0604020202020204" pitchFamily="34" charset="0"/>
                <a:hlinkClick r:id="rId7"/>
              </a:rPr>
              <a:t>vojta.greben@seznam.cz</a:t>
            </a:r>
            <a:endParaRPr lang="cs-CZ" sz="1400" dirty="0">
              <a:solidFill>
                <a:srgbClr val="3333FF"/>
              </a:solidFill>
              <a:latin typeface="Arial" panose="020B0604020202020204" pitchFamily="34" charset="0"/>
              <a:cs typeface="Arial" panose="020B0604020202020204" pitchFamily="34" charset="0"/>
            </a:endParaRPr>
          </a:p>
          <a:p>
            <a:pPr algn="just"/>
            <a:endParaRPr lang="cs-CZ" sz="1400" dirty="0">
              <a:solidFill>
                <a:srgbClr val="3333FF"/>
              </a:solidFill>
              <a:latin typeface="Arial" panose="020B0604020202020204" pitchFamily="34" charset="0"/>
              <a:cs typeface="Arial" panose="020B0604020202020204" pitchFamily="34" charset="0"/>
            </a:endParaRPr>
          </a:p>
          <a:p>
            <a:pPr algn="just"/>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Jiří Richtr, VS2, </a:t>
            </a:r>
            <a:r>
              <a:rPr lang="cs-CZ" sz="1400" dirty="0">
                <a:solidFill>
                  <a:srgbClr val="3333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24richtr@gmail.com</a:t>
            </a:r>
            <a:endParaRPr lang="cs-CZ" sz="1400" dirty="0">
              <a:solidFill>
                <a:srgbClr val="3333FF"/>
              </a:solidFill>
              <a:latin typeface="Arial" panose="020B0604020202020204" pitchFamily="34" charset="0"/>
              <a:cs typeface="Arial" panose="020B0604020202020204" pitchFamily="34" charset="0"/>
            </a:endParaRPr>
          </a:p>
          <a:p>
            <a:pPr algn="just"/>
            <a:endParaRPr lang="cs-CZ" sz="1400" dirty="0">
              <a:solidFill>
                <a:srgbClr val="3333FF"/>
              </a:solidFill>
              <a:latin typeface="Arial" panose="020B0604020202020204" pitchFamily="34" charset="0"/>
              <a:cs typeface="Arial" panose="020B0604020202020204" pitchFamily="34" charset="0"/>
            </a:endParaRPr>
          </a:p>
          <a:p>
            <a:pPr algn="just"/>
            <a:r>
              <a:rPr lang="cs-CZ" sz="1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Mgr. Marie Mikulcová, </a:t>
            </a:r>
            <a:r>
              <a:rPr lang="cs-CZ" sz="1400" dirty="0">
                <a:solidFill>
                  <a:srgbClr val="3333FF"/>
                </a:solidFill>
                <a:latin typeface="Arial" panose="020B0604020202020204" pitchFamily="34" charset="0"/>
                <a:cs typeface="Arial" panose="020B0604020202020204" pitchFamily="34" charset="0"/>
                <a:hlinkClick r:id="rId9"/>
              </a:rPr>
              <a:t>mmikulcova@spsoa-ub.cz</a:t>
            </a:r>
            <a:endParaRPr lang="cs-CZ" sz="1400" dirty="0">
              <a:solidFill>
                <a:srgbClr val="3333FF"/>
              </a:solidFill>
              <a:latin typeface="Arial" panose="020B0604020202020204" pitchFamily="34" charset="0"/>
              <a:cs typeface="Arial" panose="020B0604020202020204" pitchFamily="34" charset="0"/>
            </a:endParaRPr>
          </a:p>
          <a:p>
            <a:pPr algn="just"/>
            <a:endParaRPr lang="cs-CZ" sz="1400" dirty="0">
              <a:solidFill>
                <a:srgbClr val="3333FF"/>
              </a:solidFill>
              <a:latin typeface="Arial" panose="020B0604020202020204" pitchFamily="34" charset="0"/>
              <a:cs typeface="Arial" panose="020B0604020202020204" pitchFamily="34" charset="0"/>
            </a:endParaRPr>
          </a:p>
          <a:p>
            <a:endParaRPr lang="cs-CZ" sz="16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Obrázek 8">
            <a:extLst>
              <a:ext uri="{FF2B5EF4-FFF2-40B4-BE49-F238E27FC236}">
                <a16:creationId xmlns:a16="http://schemas.microsoft.com/office/drawing/2014/main" id="{D909CA67-7D79-425D-B0B3-91CEF80552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2119" y="4329975"/>
            <a:ext cx="4918827" cy="2766841"/>
          </a:xfrm>
          <a:prstGeom prst="rect">
            <a:avLst/>
          </a:prstGeom>
        </p:spPr>
      </p:pic>
      <p:cxnSp>
        <p:nvCxnSpPr>
          <p:cNvPr id="11" name="Přímá spojnice 10">
            <a:extLst>
              <a:ext uri="{FF2B5EF4-FFF2-40B4-BE49-F238E27FC236}">
                <a16:creationId xmlns:a16="http://schemas.microsoft.com/office/drawing/2014/main" id="{5EE2AAE4-8570-4944-9A76-52FE65539F9B}"/>
              </a:ext>
            </a:extLst>
          </p:cNvPr>
          <p:cNvCxnSpPr>
            <a:cxnSpLocks/>
          </p:cNvCxnSpPr>
          <p:nvPr/>
        </p:nvCxnSpPr>
        <p:spPr>
          <a:xfrm flipV="1">
            <a:off x="5074438" y="6488668"/>
            <a:ext cx="4663434" cy="1185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715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4843612" y="0"/>
            <a:ext cx="5062387" cy="6858000"/>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1225" y="0"/>
            <a:ext cx="4953000" cy="6858000"/>
          </a:xfrm>
          <a:prstGeom prst="rect">
            <a:avLst/>
          </a:prstGeom>
          <a:noFill/>
          <a:ln w="9525">
            <a:noFill/>
            <a:miter lim="800000"/>
            <a:headEnd/>
            <a:tailEnd/>
          </a:ln>
        </p:spPr>
      </p:pic>
      <p:sp>
        <p:nvSpPr>
          <p:cNvPr id="14" name="TextovéPole 13"/>
          <p:cNvSpPr txBox="1"/>
          <p:nvPr/>
        </p:nvSpPr>
        <p:spPr>
          <a:xfrm>
            <a:off x="0"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14</a:t>
            </a:r>
          </a:p>
        </p:txBody>
      </p:sp>
      <p:sp>
        <p:nvSpPr>
          <p:cNvPr id="15" name="Obdélník 14"/>
          <p:cNvSpPr/>
          <p:nvPr/>
        </p:nvSpPr>
        <p:spPr>
          <a:xfrm>
            <a:off x="5350656" y="3354378"/>
            <a:ext cx="2059616" cy="261610"/>
          </a:xfrm>
          <a:prstGeom prst="rect">
            <a:avLst/>
          </a:prstGeom>
        </p:spPr>
        <p:txBody>
          <a:bodyPr wrap="square">
            <a:spAutoFit/>
          </a:bodyPr>
          <a:lstStyle/>
          <a:p>
            <a:r>
              <a:rPr lang="cs-CZ" sz="1100" dirty="0"/>
              <a:t>.</a:t>
            </a:r>
          </a:p>
        </p:txBody>
      </p:sp>
      <p:sp>
        <p:nvSpPr>
          <p:cNvPr id="16" name="TextovéPole 15"/>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3</a:t>
            </a:r>
          </a:p>
        </p:txBody>
      </p:sp>
      <p:sp>
        <p:nvSpPr>
          <p:cNvPr id="17" name="Rectangle 2"/>
          <p:cNvSpPr/>
          <p:nvPr/>
        </p:nvSpPr>
        <p:spPr>
          <a:xfrm>
            <a:off x="253252" y="1504939"/>
            <a:ext cx="4411715" cy="415498"/>
          </a:xfrm>
          <a:prstGeom prst="rect">
            <a:avLst/>
          </a:prstGeom>
        </p:spPr>
        <p:txBody>
          <a:bodyPr wrap="square">
            <a:spAutoFit/>
          </a:bodyPr>
          <a:lstStyle/>
          <a:p>
            <a:pPr algn="just"/>
            <a:r>
              <a:rPr lang="cs-CZ" sz="1050" dirty="0"/>
              <a:t>          </a:t>
            </a:r>
          </a:p>
          <a:p>
            <a:pPr algn="just"/>
            <a:endParaRPr lang="cs-CZ" sz="1050" dirty="0"/>
          </a:p>
        </p:txBody>
      </p:sp>
      <p:sp>
        <p:nvSpPr>
          <p:cNvPr id="18"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sp>
        <p:nvSpPr>
          <p:cNvPr id="2" name="TextovéPole 1">
            <a:extLst>
              <a:ext uri="{FF2B5EF4-FFF2-40B4-BE49-F238E27FC236}">
                <a16:creationId xmlns:a16="http://schemas.microsoft.com/office/drawing/2014/main" id="{E1DC3A28-160D-4941-982F-2A8AC083996C}"/>
              </a:ext>
            </a:extLst>
          </p:cNvPr>
          <p:cNvSpPr txBox="1"/>
          <p:nvPr/>
        </p:nvSpPr>
        <p:spPr>
          <a:xfrm>
            <a:off x="5091047" y="381245"/>
            <a:ext cx="4561701" cy="1569660"/>
          </a:xfrm>
          <a:prstGeom prst="rect">
            <a:avLst/>
          </a:prstGeom>
          <a:noFill/>
        </p:spPr>
        <p:txBody>
          <a:bodyPr wrap="square" rtlCol="0">
            <a:spAutoFit/>
          </a:bodyPr>
          <a:lstStyle/>
          <a:p>
            <a:r>
              <a:rPr lang="cs-CZ" sz="1200" b="0" i="1" dirty="0">
                <a:solidFill>
                  <a:srgbClr val="000000"/>
                </a:solidFill>
                <a:effectLst/>
                <a:latin typeface="arial" panose="020B0604020202020204" pitchFamily="34" charset="0"/>
              </a:rPr>
              <a:t>Adaptační kurz, který proběhl 6.- 8. 9. 2021, jsme si všichni moc užili. Paní učitelka </a:t>
            </a:r>
            <a:r>
              <a:rPr lang="cs-CZ" sz="1200" b="0" i="1" dirty="0" err="1">
                <a:solidFill>
                  <a:srgbClr val="000000"/>
                </a:solidFill>
                <a:effectLst/>
                <a:latin typeface="arial" panose="020B0604020202020204" pitchFamily="34" charset="0"/>
              </a:rPr>
              <a:t>Obadalová</a:t>
            </a:r>
            <a:r>
              <a:rPr lang="cs-CZ" sz="1200" b="0" i="1" dirty="0">
                <a:solidFill>
                  <a:srgbClr val="000000"/>
                </a:solidFill>
                <a:effectLst/>
                <a:latin typeface="arial" panose="020B0604020202020204" pitchFamily="34" charset="0"/>
              </a:rPr>
              <a:t> s panem učitelem Hudečkem si pro nás přichystali skvělý program plný týmových her, díky kterým se naše třída stala jedním velkým ustáleným kolektivem. Částí, kterou si budeme všichni nejspíše nejvíc pamatovat, je zapsání našeho třídního desatera, které jsme si sami vymysleli a řídíme se jím i ve škole. Není snad nic, co by se mi na našem adaptačním kurzu nelíbilo.</a:t>
            </a:r>
          </a:p>
        </p:txBody>
      </p:sp>
      <p:sp>
        <p:nvSpPr>
          <p:cNvPr id="3" name="TextovéPole 2">
            <a:extLst>
              <a:ext uri="{FF2B5EF4-FFF2-40B4-BE49-F238E27FC236}">
                <a16:creationId xmlns:a16="http://schemas.microsoft.com/office/drawing/2014/main" id="{2C12F4DA-CFCF-4926-A343-F41018ADE74B}"/>
              </a:ext>
            </a:extLst>
          </p:cNvPr>
          <p:cNvSpPr txBox="1"/>
          <p:nvPr/>
        </p:nvSpPr>
        <p:spPr>
          <a:xfrm>
            <a:off x="5091047" y="2172300"/>
            <a:ext cx="4603525" cy="1184940"/>
          </a:xfrm>
          <a:prstGeom prst="rect">
            <a:avLst/>
          </a:prstGeom>
          <a:noFill/>
        </p:spPr>
        <p:txBody>
          <a:bodyPr wrap="square" rtlCol="0">
            <a:spAutoFit/>
          </a:bodyPr>
          <a:lstStyle/>
          <a:p>
            <a:r>
              <a:rPr lang="cs-CZ" sz="1200" b="0" i="1" dirty="0">
                <a:solidFill>
                  <a:srgbClr val="000000"/>
                </a:solidFill>
                <a:effectLst/>
                <a:latin typeface="arial" panose="020B0604020202020204" pitchFamily="34" charset="0"/>
              </a:rPr>
              <a:t>Ze začátku jsem se netěšila, ale po prvním dni jsem nechtěla odjet, aktivity byly super, učitelé milí a vstřícní stejně jako zaměstnanci hotelu </a:t>
            </a:r>
            <a:r>
              <a:rPr lang="cs-CZ" sz="1200" i="1" dirty="0" err="1">
                <a:solidFill>
                  <a:srgbClr val="000000"/>
                </a:solidFill>
                <a:latin typeface="arial" panose="020B0604020202020204" pitchFamily="34" charset="0"/>
              </a:rPr>
              <a:t>S</a:t>
            </a:r>
            <a:r>
              <a:rPr lang="cs-CZ" sz="1200" b="0" i="1" dirty="0" err="1">
                <a:solidFill>
                  <a:srgbClr val="000000"/>
                </a:solidFill>
                <a:effectLst/>
                <a:latin typeface="arial" panose="020B0604020202020204" pitchFamily="34" charset="0"/>
              </a:rPr>
              <a:t>avary</a:t>
            </a:r>
            <a:r>
              <a:rPr lang="cs-CZ" sz="1200" b="0" i="1" dirty="0">
                <a:solidFill>
                  <a:srgbClr val="000000"/>
                </a:solidFill>
                <a:effectLst/>
                <a:latin typeface="arial" panose="020B0604020202020204" pitchFamily="34" charset="0"/>
              </a:rPr>
              <a:t>, luxusní kolektiv. </a:t>
            </a:r>
            <a:r>
              <a:rPr lang="cs-CZ" sz="1200" i="1" dirty="0">
                <a:solidFill>
                  <a:srgbClr val="000000"/>
                </a:solidFill>
                <a:latin typeface="arial" panose="020B0604020202020204" pitchFamily="34" charset="0"/>
              </a:rPr>
              <a:t>S</a:t>
            </a:r>
            <a:r>
              <a:rPr lang="cs-CZ" sz="1200" b="0" i="1" dirty="0">
                <a:solidFill>
                  <a:srgbClr val="000000"/>
                </a:solidFill>
                <a:effectLst/>
                <a:latin typeface="arial" panose="020B0604020202020204" pitchFamily="34" charset="0"/>
              </a:rPr>
              <a:t>eznámila jsem se se super lidmi za co jsem ráda, za mě - úžasné tři dny - není co vytknout.</a:t>
            </a:r>
          </a:p>
          <a:p>
            <a:pPr algn="r"/>
            <a:endParaRPr lang="cs-CZ" sz="1100" dirty="0"/>
          </a:p>
        </p:txBody>
      </p:sp>
      <p:sp>
        <p:nvSpPr>
          <p:cNvPr id="19" name="TextovéPole 18">
            <a:extLst>
              <a:ext uri="{FF2B5EF4-FFF2-40B4-BE49-F238E27FC236}">
                <a16:creationId xmlns:a16="http://schemas.microsoft.com/office/drawing/2014/main" id="{3C8BC80D-6930-45C8-A02C-23960E5D55B2}"/>
              </a:ext>
            </a:extLst>
          </p:cNvPr>
          <p:cNvSpPr txBox="1"/>
          <p:nvPr/>
        </p:nvSpPr>
        <p:spPr>
          <a:xfrm>
            <a:off x="8218933" y="1703341"/>
            <a:ext cx="1372680" cy="261610"/>
          </a:xfrm>
          <a:prstGeom prst="rect">
            <a:avLst/>
          </a:prstGeom>
          <a:noFill/>
        </p:spPr>
        <p:txBody>
          <a:bodyPr wrap="square">
            <a:spAutoFit/>
          </a:bodyPr>
          <a:lstStyle/>
          <a:p>
            <a:pPr algn="r"/>
            <a:r>
              <a:rPr lang="cs-CZ" sz="1100" dirty="0">
                <a:solidFill>
                  <a:srgbClr val="000000"/>
                </a:solidFill>
                <a:latin typeface="arial" panose="020B0604020202020204" pitchFamily="34" charset="0"/>
              </a:rPr>
              <a:t>D.H., VS1</a:t>
            </a:r>
            <a:endParaRPr lang="cs-CZ" sz="1050" dirty="0"/>
          </a:p>
        </p:txBody>
      </p:sp>
      <p:sp>
        <p:nvSpPr>
          <p:cNvPr id="5" name="TextovéPole 4">
            <a:extLst>
              <a:ext uri="{FF2B5EF4-FFF2-40B4-BE49-F238E27FC236}">
                <a16:creationId xmlns:a16="http://schemas.microsoft.com/office/drawing/2014/main" id="{C76DFEEA-AD9E-4189-91DD-5F87142C8606}"/>
              </a:ext>
            </a:extLst>
          </p:cNvPr>
          <p:cNvSpPr txBox="1"/>
          <p:nvPr/>
        </p:nvSpPr>
        <p:spPr>
          <a:xfrm>
            <a:off x="8345682" y="3054531"/>
            <a:ext cx="1296144" cy="261610"/>
          </a:xfrm>
          <a:prstGeom prst="rect">
            <a:avLst/>
          </a:prstGeom>
          <a:noFill/>
        </p:spPr>
        <p:txBody>
          <a:bodyPr wrap="square" rtlCol="0">
            <a:spAutoFit/>
          </a:bodyPr>
          <a:lstStyle/>
          <a:p>
            <a:pPr algn="r"/>
            <a:r>
              <a:rPr lang="cs-CZ" sz="1100" dirty="0">
                <a:latin typeface="Arial" panose="020B0604020202020204" pitchFamily="34" charset="0"/>
                <a:cs typeface="Arial" panose="020B0604020202020204" pitchFamily="34" charset="0"/>
              </a:rPr>
              <a:t>A.G., VS1</a:t>
            </a:r>
          </a:p>
        </p:txBody>
      </p:sp>
      <p:pic>
        <p:nvPicPr>
          <p:cNvPr id="7" name="Obrázek 6" descr="Obsah obrázku osoba, strom, exteriér, dítě&#10;&#10;Popis byl vytvořen automaticky">
            <a:extLst>
              <a:ext uri="{FF2B5EF4-FFF2-40B4-BE49-F238E27FC236}">
                <a16:creationId xmlns:a16="http://schemas.microsoft.com/office/drawing/2014/main" id="{B8D5C9EA-3811-4797-AF42-C336B3D6B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960" y="3485183"/>
            <a:ext cx="4257698" cy="2703638"/>
          </a:xfrm>
          <a:prstGeom prst="rect">
            <a:avLst/>
          </a:prstGeom>
          <a:ln>
            <a:noFill/>
          </a:ln>
          <a:effectLst>
            <a:softEdge rad="112500"/>
          </a:effectLst>
        </p:spPr>
      </p:pic>
      <p:sp>
        <p:nvSpPr>
          <p:cNvPr id="4" name="Obdélník 3">
            <a:extLst>
              <a:ext uri="{FF2B5EF4-FFF2-40B4-BE49-F238E27FC236}">
                <a16:creationId xmlns:a16="http://schemas.microsoft.com/office/drawing/2014/main" id="{B8E8A425-7E8B-4620-A90D-B3367C2ADE43}"/>
              </a:ext>
            </a:extLst>
          </p:cNvPr>
          <p:cNvSpPr/>
          <p:nvPr/>
        </p:nvSpPr>
        <p:spPr>
          <a:xfrm>
            <a:off x="239345" y="1862953"/>
            <a:ext cx="4478697" cy="2067233"/>
          </a:xfrm>
          <a:prstGeom prst="rect">
            <a:avLst/>
          </a:prstGeom>
        </p:spPr>
        <p:txBody>
          <a:bodyPr wrap="square">
            <a:spAutoFit/>
          </a:bodyPr>
          <a:lstStyle/>
          <a:p>
            <a:pPr hangingPunct="0">
              <a:spcAft>
                <a:spcPts val="1000"/>
              </a:spcAft>
            </a:pPr>
            <a:r>
              <a:rPr lang="cs-CZ" sz="1250" b="1" kern="150" dirty="0">
                <a:latin typeface="Arial" panose="020B0604020202020204" pitchFamily="34" charset="0"/>
                <a:ea typeface="Calibri" panose="020F0502020204030204" pitchFamily="34" charset="0"/>
                <a:cs typeface="Arial" panose="020B0604020202020204" pitchFamily="34" charset="0"/>
              </a:rPr>
              <a:t>4. Jaký byl váš návrat po dlouhé době do role třídní učitelky?</a:t>
            </a:r>
            <a:endParaRPr lang="cs-CZ" sz="1250" kern="150" dirty="0">
              <a:latin typeface="Arial" panose="020B0604020202020204" pitchFamily="34" charset="0"/>
              <a:ea typeface="Times New Roman" panose="02020603050405020304" pitchFamily="18" charset="0"/>
              <a:cs typeface="Arial" panose="020B0604020202020204" pitchFamily="34" charset="0"/>
            </a:endParaRPr>
          </a:p>
          <a:p>
            <a:pPr hangingPunct="0">
              <a:spcAft>
                <a:spcPts val="1000"/>
              </a:spcAft>
            </a:pPr>
            <a:r>
              <a:rPr lang="cs-CZ" sz="1200" i="1" kern="150" dirty="0">
                <a:latin typeface="Arial" panose="020B0604020202020204" pitchFamily="34" charset="0"/>
                <a:ea typeface="Calibri" panose="020F0502020204030204" pitchFamily="34" charset="0"/>
                <a:cs typeface="Arial" panose="020B0604020202020204" pitchFamily="34" charset="0"/>
              </a:rPr>
              <a:t>Hodně jsem záviděla třídním učitelům, že měli vlastní třídu, to, že mohli mít se svými žáky bližší, rodinnější vztah. A přišlo mi líto, že se s žáky vidím pouze párkrát do týdne. Takže jsem se na svoji novou třídu velice těšila. Co bylo těžší, byly změny v administrativních věcech a musela jsem se toho hodně nového naučit. Také jsem se bála kolektivu v naší třídě, jak se budou mezi sebou chovat. Zatím jsem ale se svou třídou velmi spokojená a doufám, že to tak i nadále zůstane.</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Obdélník 5">
            <a:extLst>
              <a:ext uri="{FF2B5EF4-FFF2-40B4-BE49-F238E27FC236}">
                <a16:creationId xmlns:a16="http://schemas.microsoft.com/office/drawing/2014/main" id="{84005E1C-545C-4EB9-B7BA-9BFF5ED66689}"/>
              </a:ext>
            </a:extLst>
          </p:cNvPr>
          <p:cNvSpPr/>
          <p:nvPr/>
        </p:nvSpPr>
        <p:spPr>
          <a:xfrm>
            <a:off x="229714" y="4288200"/>
            <a:ext cx="4496021" cy="1151597"/>
          </a:xfrm>
          <a:prstGeom prst="rect">
            <a:avLst/>
          </a:prstGeom>
        </p:spPr>
        <p:txBody>
          <a:bodyPr wrap="square">
            <a:spAutoFit/>
          </a:bodyPr>
          <a:lstStyle/>
          <a:p>
            <a:pPr hangingPunct="0">
              <a:spcAft>
                <a:spcPts val="1000"/>
              </a:spcAft>
            </a:pPr>
            <a:r>
              <a:rPr lang="cs-CZ" sz="1250" b="1" kern="150" dirty="0">
                <a:latin typeface="Arial" panose="020B0604020202020204" pitchFamily="34" charset="0"/>
                <a:ea typeface="Calibri" panose="020F0502020204030204" pitchFamily="34" charset="0"/>
                <a:cs typeface="Arial" panose="020B0604020202020204" pitchFamily="34" charset="0"/>
              </a:rPr>
              <a:t>5. V jaké třídě se vám učí nejlépe? </a:t>
            </a:r>
            <a:endParaRPr lang="cs-CZ" sz="1250" kern="150" dirty="0">
              <a:latin typeface="Arial" panose="020B0604020202020204" pitchFamily="34" charset="0"/>
              <a:ea typeface="Times New Roman" panose="02020603050405020304" pitchFamily="18" charset="0"/>
              <a:cs typeface="Arial" panose="020B0604020202020204" pitchFamily="34" charset="0"/>
            </a:endParaRPr>
          </a:p>
          <a:p>
            <a:pPr hangingPunct="0">
              <a:spcAft>
                <a:spcPts val="1000"/>
              </a:spcAft>
            </a:pPr>
            <a:r>
              <a:rPr lang="cs-CZ" sz="1200" i="1" kern="150" dirty="0">
                <a:latin typeface="Arial" panose="020B0604020202020204" pitchFamily="34" charset="0"/>
                <a:ea typeface="Calibri" panose="020F0502020204030204" pitchFamily="34" charset="0"/>
                <a:cs typeface="Arial" panose="020B0604020202020204" pitchFamily="34" charset="0"/>
              </a:rPr>
              <a:t>Nemůžu vám říct jedinou třídu. Ke všem chodím ráda, jen záleží na rozpoložení třídy, probíraném učivu a náladě žáků. Ale nejpohodovější třídy jsou asi: moje třída SC1B, VS2 a VS3. Pokaždé je to jiné, ale těším se na všechny.</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bdélník 19">
            <a:extLst>
              <a:ext uri="{FF2B5EF4-FFF2-40B4-BE49-F238E27FC236}">
                <a16:creationId xmlns:a16="http://schemas.microsoft.com/office/drawing/2014/main" id="{89813734-958C-48EB-8FD5-02BBBE9894AF}"/>
              </a:ext>
            </a:extLst>
          </p:cNvPr>
          <p:cNvSpPr/>
          <p:nvPr/>
        </p:nvSpPr>
        <p:spPr>
          <a:xfrm>
            <a:off x="267861" y="558609"/>
            <a:ext cx="4523731" cy="974626"/>
          </a:xfrm>
          <a:prstGeom prst="rect">
            <a:avLst/>
          </a:prstGeom>
        </p:spPr>
        <p:txBody>
          <a:bodyPr wrap="square">
            <a:spAutoFit/>
          </a:bodyPr>
          <a:lstStyle/>
          <a:p>
            <a:pPr hangingPunct="0">
              <a:spcAft>
                <a:spcPts val="1000"/>
              </a:spcAft>
            </a:pPr>
            <a:r>
              <a:rPr lang="cs-CZ" sz="1250" b="1" kern="150" dirty="0">
                <a:latin typeface="Arial" panose="020B0604020202020204" pitchFamily="34" charset="0"/>
                <a:ea typeface="Calibri" panose="020F0502020204030204" pitchFamily="34" charset="0"/>
                <a:cs typeface="Arial" panose="020B0604020202020204" pitchFamily="34" charset="0"/>
              </a:rPr>
              <a:t>3. Jaká je vaše vysněná destinace, kam byste se chtěla podívat?</a:t>
            </a:r>
            <a:endParaRPr lang="cs-CZ" sz="1250" kern="150" dirty="0">
              <a:latin typeface="Arial" panose="020B0604020202020204" pitchFamily="34" charset="0"/>
              <a:ea typeface="Times New Roman" panose="02020603050405020304" pitchFamily="18" charset="0"/>
              <a:cs typeface="Arial" panose="020B0604020202020204" pitchFamily="34" charset="0"/>
            </a:endParaRPr>
          </a:p>
          <a:p>
            <a:pPr hangingPunct="0">
              <a:spcAft>
                <a:spcPts val="1000"/>
              </a:spcAft>
            </a:pPr>
            <a:r>
              <a:rPr lang="cs-CZ" sz="1200" i="1" kern="150" dirty="0">
                <a:latin typeface="Arial" panose="020B0604020202020204" pitchFamily="34" charset="0"/>
                <a:ea typeface="Calibri" panose="020F0502020204030204" pitchFamily="34" charset="0"/>
                <a:cs typeface="Arial" panose="020B0604020202020204" pitchFamily="34" charset="0"/>
              </a:rPr>
              <a:t>Znovu bych se chtěla podívat do Austrálie a na Nový Zéland. Pak bych se taky velice chtěla podívat do Japonska.</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ovéPole 7">
            <a:extLst>
              <a:ext uri="{FF2B5EF4-FFF2-40B4-BE49-F238E27FC236}">
                <a16:creationId xmlns:a16="http://schemas.microsoft.com/office/drawing/2014/main" id="{135DAEEF-B77A-4B6A-B7A4-3A6A1131E046}"/>
              </a:ext>
            </a:extLst>
          </p:cNvPr>
          <p:cNvSpPr txBox="1"/>
          <p:nvPr/>
        </p:nvSpPr>
        <p:spPr>
          <a:xfrm>
            <a:off x="3512840" y="5577172"/>
            <a:ext cx="1173696" cy="261610"/>
          </a:xfrm>
          <a:prstGeom prst="rect">
            <a:avLst/>
          </a:prstGeom>
          <a:noFill/>
        </p:spPr>
        <p:txBody>
          <a:bodyPr wrap="square" rtlCol="0">
            <a:spAutoFit/>
          </a:bodyPr>
          <a:lstStyle/>
          <a:p>
            <a:pPr algn="r"/>
            <a:r>
              <a:rPr lang="cs-CZ" sz="1100" dirty="0">
                <a:latin typeface="Arial" panose="020B0604020202020204" pitchFamily="34" charset="0"/>
                <a:cs typeface="Arial" panose="020B0604020202020204" pitchFamily="34" charset="0"/>
              </a:rPr>
              <a:t>Sabina a Bára</a:t>
            </a:r>
          </a:p>
        </p:txBody>
      </p:sp>
    </p:spTree>
    <p:extLst>
      <p:ext uri="{BB962C8B-B14F-4D97-AF65-F5344CB8AC3E}">
        <p14:creationId xmlns:p14="http://schemas.microsoft.com/office/powerpoint/2010/main" val="194886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
            <a:ext cx="4981059" cy="6857999"/>
          </a:xfrm>
          <a:prstGeom prst="rect">
            <a:avLst/>
          </a:prstGeom>
          <a:noFill/>
          <a:ln w="9525">
            <a:noFill/>
            <a:miter lim="800000"/>
            <a:headEnd/>
            <a:tailEnd/>
          </a:ln>
        </p:spPr>
      </p:pic>
      <p:sp>
        <p:nvSpPr>
          <p:cNvPr id="23" name="TextovéPole 22"/>
          <p:cNvSpPr txBox="1"/>
          <p:nvPr/>
        </p:nvSpPr>
        <p:spPr>
          <a:xfrm>
            <a:off x="9512" y="6488665"/>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4</a:t>
            </a:r>
          </a:p>
        </p:txBody>
      </p:sp>
      <p:pic>
        <p:nvPicPr>
          <p:cNvPr id="18" name="Picture 2"/>
          <p:cNvPicPr>
            <a:picLocks noChangeAspect="1" noChangeArrowheads="1"/>
          </p:cNvPicPr>
          <p:nvPr/>
        </p:nvPicPr>
        <p:blipFill>
          <a:blip r:embed="rId2" cstate="print"/>
          <a:srcRect/>
          <a:stretch>
            <a:fillRect/>
          </a:stretch>
        </p:blipFill>
        <p:spPr bwMode="auto">
          <a:xfrm>
            <a:off x="4981058" y="-3"/>
            <a:ext cx="4953000" cy="6858000"/>
          </a:xfrm>
          <a:prstGeom prst="rect">
            <a:avLst/>
          </a:prstGeom>
          <a:noFill/>
          <a:ln w="9525">
            <a:noFill/>
            <a:miter lim="800000"/>
            <a:headEnd/>
            <a:tailEnd/>
          </a:ln>
        </p:spPr>
      </p:pic>
      <p:sp>
        <p:nvSpPr>
          <p:cNvPr id="26" name="TextovéPole 22"/>
          <p:cNvSpPr txBox="1"/>
          <p:nvPr/>
        </p:nvSpPr>
        <p:spPr>
          <a:xfrm>
            <a:off x="9417406" y="6473016"/>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13</a:t>
            </a:r>
          </a:p>
        </p:txBody>
      </p:sp>
      <p:sp>
        <p:nvSpPr>
          <p:cNvPr id="2" name="TextovéPole 1">
            <a:extLst>
              <a:ext uri="{FF2B5EF4-FFF2-40B4-BE49-F238E27FC236}">
                <a16:creationId xmlns:a16="http://schemas.microsoft.com/office/drawing/2014/main" id="{38A7FA8E-F1DB-48DA-991E-58DA121CEC7B}"/>
              </a:ext>
            </a:extLst>
          </p:cNvPr>
          <p:cNvSpPr txBox="1"/>
          <p:nvPr/>
        </p:nvSpPr>
        <p:spPr>
          <a:xfrm>
            <a:off x="229376" y="404664"/>
            <a:ext cx="4522305" cy="1200329"/>
          </a:xfrm>
          <a:prstGeom prst="rect">
            <a:avLst/>
          </a:prstGeom>
          <a:noFill/>
        </p:spPr>
        <p:txBody>
          <a:bodyPr wrap="square" rtlCol="0">
            <a:spAutoFit/>
          </a:bodyPr>
          <a:lstStyle/>
          <a:p>
            <a:r>
              <a:rPr lang="cs-CZ" sz="1200" b="0" i="1" dirty="0">
                <a:solidFill>
                  <a:srgbClr val="000000"/>
                </a:solidFill>
                <a:effectLst/>
                <a:latin typeface="arial" panose="020B0604020202020204" pitchFamily="34" charset="0"/>
              </a:rPr>
              <a:t>Díky němu jsem mohla poznat svoje spolužáky a sblížit se s nimi. Některé hry byly fajn, ale jedna </a:t>
            </a:r>
            <a:r>
              <a:rPr lang="cs-CZ" sz="1200" b="0" i="1" dirty="0" err="1">
                <a:solidFill>
                  <a:srgbClr val="000000"/>
                </a:solidFill>
                <a:effectLst/>
                <a:latin typeface="arial" panose="020B0604020202020204" pitchFamily="34" charset="0"/>
              </a:rPr>
              <a:t>aka</a:t>
            </a:r>
            <a:r>
              <a:rPr lang="cs-CZ" sz="1200" b="0" i="1" dirty="0">
                <a:solidFill>
                  <a:srgbClr val="000000"/>
                </a:solidFill>
                <a:effectLst/>
                <a:latin typeface="arial" panose="020B0604020202020204" pitchFamily="34" charset="0"/>
              </a:rPr>
              <a:t> hra se zavázanýma očima byla hrozná</a:t>
            </a:r>
            <a:r>
              <a:rPr lang="cs-CZ" sz="1200" i="1" dirty="0">
                <a:solidFill>
                  <a:srgbClr val="000000"/>
                </a:solidFill>
                <a:latin typeface="arial" panose="020B0604020202020204" pitchFamily="34" charset="0"/>
              </a:rPr>
              <a:t>. D</a:t>
            </a:r>
            <a:r>
              <a:rPr lang="cs-CZ" sz="1200" b="0" i="1" dirty="0">
                <a:solidFill>
                  <a:srgbClr val="000000"/>
                </a:solidFill>
                <a:effectLst/>
                <a:latin typeface="arial" panose="020B0604020202020204" pitchFamily="34" charset="0"/>
              </a:rPr>
              <a:t>íky tomu jsem cítila nejistotu a úzkost, protože jsem nevěděla, kam jdu, a musela jsem věřit člověku, který nás vedl. Bylo to fajn, zažila jsem spoustu strachu, srandy a hlavně adrenalinu.</a:t>
            </a:r>
            <a:endParaRPr lang="cs-CZ" sz="1200" i="1" dirty="0"/>
          </a:p>
        </p:txBody>
      </p:sp>
      <p:sp>
        <p:nvSpPr>
          <p:cNvPr id="3" name="TextovéPole 2">
            <a:extLst>
              <a:ext uri="{FF2B5EF4-FFF2-40B4-BE49-F238E27FC236}">
                <a16:creationId xmlns:a16="http://schemas.microsoft.com/office/drawing/2014/main" id="{6DF2E23B-8072-4117-B837-D02FDE077FDC}"/>
              </a:ext>
            </a:extLst>
          </p:cNvPr>
          <p:cNvSpPr txBox="1"/>
          <p:nvPr/>
        </p:nvSpPr>
        <p:spPr>
          <a:xfrm>
            <a:off x="3197037" y="1415759"/>
            <a:ext cx="1440160" cy="261610"/>
          </a:xfrm>
          <a:prstGeom prst="rect">
            <a:avLst/>
          </a:prstGeom>
          <a:noFill/>
        </p:spPr>
        <p:txBody>
          <a:bodyPr wrap="square" rtlCol="0">
            <a:spAutoFit/>
          </a:bodyPr>
          <a:lstStyle/>
          <a:p>
            <a:pPr algn="r"/>
            <a:r>
              <a:rPr lang="cs-CZ" sz="1100" dirty="0">
                <a:latin typeface="Arial" panose="020B0604020202020204" pitchFamily="34" charset="0"/>
                <a:cs typeface="Arial" panose="020B0604020202020204" pitchFamily="34" charset="0"/>
              </a:rPr>
              <a:t>L.B., SC1B</a:t>
            </a:r>
          </a:p>
        </p:txBody>
      </p:sp>
      <p:sp>
        <p:nvSpPr>
          <p:cNvPr id="9" name="TextovéPole 8">
            <a:extLst>
              <a:ext uri="{FF2B5EF4-FFF2-40B4-BE49-F238E27FC236}">
                <a16:creationId xmlns:a16="http://schemas.microsoft.com/office/drawing/2014/main" id="{7867F374-7289-4059-BEE9-3F3E7CC5E49B}"/>
              </a:ext>
            </a:extLst>
          </p:cNvPr>
          <p:cNvSpPr txBox="1"/>
          <p:nvPr/>
        </p:nvSpPr>
        <p:spPr>
          <a:xfrm>
            <a:off x="272745" y="1844824"/>
            <a:ext cx="4435565" cy="1015663"/>
          </a:xfrm>
          <a:prstGeom prst="rect">
            <a:avLst/>
          </a:prstGeom>
          <a:noFill/>
        </p:spPr>
        <p:txBody>
          <a:bodyPr wrap="square">
            <a:spAutoFit/>
          </a:bodyPr>
          <a:lstStyle/>
          <a:p>
            <a:r>
              <a:rPr lang="cs-CZ" sz="1200" i="1" dirty="0">
                <a:latin typeface="Arial" panose="020B0604020202020204" pitchFamily="34" charset="0"/>
                <a:cs typeface="Arial" panose="020B0604020202020204" pitchFamily="34" charset="0"/>
              </a:rPr>
              <a:t>Adaptační kurz byl za mě fajn, plán byl dobře rozvrhnutý a měli jsme čas se poznávat. Jen hry bych pozměnila, protože mi to nepřišlo jako hry, které by nám pomohly se seznámit. Řekli jsme si věci o sobě, ale bylo toho tolik a teprve jsme se rozkoukávali, takže to stejně každý hned zapomněl.</a:t>
            </a:r>
            <a:endParaRPr lang="cs-CZ" sz="1200" i="1" dirty="0"/>
          </a:p>
        </p:txBody>
      </p:sp>
      <p:sp>
        <p:nvSpPr>
          <p:cNvPr id="5" name="TextovéPole 4">
            <a:extLst>
              <a:ext uri="{FF2B5EF4-FFF2-40B4-BE49-F238E27FC236}">
                <a16:creationId xmlns:a16="http://schemas.microsoft.com/office/drawing/2014/main" id="{DD02260F-C042-4386-80B3-D10D6C21C1CC}"/>
              </a:ext>
            </a:extLst>
          </p:cNvPr>
          <p:cNvSpPr txBox="1"/>
          <p:nvPr/>
        </p:nvSpPr>
        <p:spPr>
          <a:xfrm>
            <a:off x="3299844" y="2774779"/>
            <a:ext cx="1368152" cy="261610"/>
          </a:xfrm>
          <a:prstGeom prst="rect">
            <a:avLst/>
          </a:prstGeom>
          <a:noFill/>
        </p:spPr>
        <p:txBody>
          <a:bodyPr wrap="square" rtlCol="0">
            <a:spAutoFit/>
          </a:bodyPr>
          <a:lstStyle/>
          <a:p>
            <a:pPr algn="r"/>
            <a:r>
              <a:rPr lang="cs-CZ" sz="1100" dirty="0">
                <a:latin typeface="Arial" panose="020B0604020202020204" pitchFamily="34" charset="0"/>
                <a:cs typeface="Arial" panose="020B0604020202020204" pitchFamily="34" charset="0"/>
              </a:rPr>
              <a:t>L.N., SC1B</a:t>
            </a:r>
          </a:p>
        </p:txBody>
      </p:sp>
      <p:pic>
        <p:nvPicPr>
          <p:cNvPr id="7" name="Obrázek 6" descr="Obsah obrázku tráva, osoba, exteriér, strom&#10;&#10;Popis byl vytvořen automaticky">
            <a:extLst>
              <a:ext uri="{FF2B5EF4-FFF2-40B4-BE49-F238E27FC236}">
                <a16:creationId xmlns:a16="http://schemas.microsoft.com/office/drawing/2014/main" id="{B42ABAD8-D4CA-4C6D-8ECA-C6DFA2118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54" y="3419018"/>
            <a:ext cx="4340346" cy="2825565"/>
          </a:xfrm>
          <a:prstGeom prst="rect">
            <a:avLst/>
          </a:prstGeom>
          <a:ln>
            <a:noFill/>
          </a:ln>
          <a:effectLst>
            <a:softEdge rad="112500"/>
          </a:effectLst>
        </p:spPr>
      </p:pic>
      <p:sp>
        <p:nvSpPr>
          <p:cNvPr id="4" name="Obdélník 3">
            <a:extLst>
              <a:ext uri="{FF2B5EF4-FFF2-40B4-BE49-F238E27FC236}">
                <a16:creationId xmlns:a16="http://schemas.microsoft.com/office/drawing/2014/main" id="{BF893E40-17DB-4B7C-8E7A-6C75F70472D6}"/>
              </a:ext>
            </a:extLst>
          </p:cNvPr>
          <p:cNvSpPr/>
          <p:nvPr/>
        </p:nvSpPr>
        <p:spPr>
          <a:xfrm>
            <a:off x="5313040" y="404664"/>
            <a:ext cx="432048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TextovéPole 5">
            <a:extLst>
              <a:ext uri="{FF2B5EF4-FFF2-40B4-BE49-F238E27FC236}">
                <a16:creationId xmlns:a16="http://schemas.microsoft.com/office/drawing/2014/main" id="{A88C5243-2E4C-4A32-84D5-EAC9E0EB5CE7}"/>
              </a:ext>
            </a:extLst>
          </p:cNvPr>
          <p:cNvSpPr txBox="1"/>
          <p:nvPr/>
        </p:nvSpPr>
        <p:spPr>
          <a:xfrm>
            <a:off x="5297211" y="439537"/>
            <a:ext cx="4320480" cy="461665"/>
          </a:xfrm>
          <a:prstGeom prst="rect">
            <a:avLst/>
          </a:prstGeom>
          <a:noFill/>
        </p:spPr>
        <p:txBody>
          <a:bodyPr wrap="square" rtlCol="0">
            <a:spAutoFit/>
          </a:bodyPr>
          <a:lstStyle/>
          <a:p>
            <a:pPr algn="ctr"/>
            <a:r>
              <a:rPr lang="cs-CZ" sz="24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Mgr. Kristýna </a:t>
            </a:r>
            <a:r>
              <a:rPr lang="cs-CZ" sz="2400" b="1" dirty="0" err="1">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Mikulčíková</a:t>
            </a:r>
            <a:endParaRPr lang="cs-CZ" sz="24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5128773D-AAEB-460F-8E9C-0020C14163ED}"/>
              </a:ext>
            </a:extLst>
          </p:cNvPr>
          <p:cNvSpPr txBox="1"/>
          <p:nvPr/>
        </p:nvSpPr>
        <p:spPr>
          <a:xfrm>
            <a:off x="5657708" y="852374"/>
            <a:ext cx="3599486" cy="400110"/>
          </a:xfrm>
          <a:prstGeom prst="rect">
            <a:avLst/>
          </a:prstGeom>
          <a:noFill/>
        </p:spPr>
        <p:txBody>
          <a:bodyPr wrap="square" rtlCol="0">
            <a:spAutoFit/>
          </a:bodyPr>
          <a:lstStyle/>
          <a:p>
            <a:pPr algn="ctr"/>
            <a:r>
              <a:rPr lang="cs-CZ" sz="20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 jste možná nevěděli!</a:t>
            </a:r>
          </a:p>
        </p:txBody>
      </p:sp>
      <p:sp>
        <p:nvSpPr>
          <p:cNvPr id="10" name="Obdélník 9">
            <a:extLst>
              <a:ext uri="{FF2B5EF4-FFF2-40B4-BE49-F238E27FC236}">
                <a16:creationId xmlns:a16="http://schemas.microsoft.com/office/drawing/2014/main" id="{61A971D3-83E1-4869-B0B5-689DB0F87BBB}"/>
              </a:ext>
            </a:extLst>
          </p:cNvPr>
          <p:cNvSpPr/>
          <p:nvPr/>
        </p:nvSpPr>
        <p:spPr>
          <a:xfrm>
            <a:off x="5210435" y="1439002"/>
            <a:ext cx="4523732" cy="1154162"/>
          </a:xfrm>
          <a:prstGeom prst="rect">
            <a:avLst/>
          </a:prstGeom>
        </p:spPr>
        <p:txBody>
          <a:bodyPr wrap="square">
            <a:spAutoFit/>
          </a:bodyPr>
          <a:lstStyle/>
          <a:p>
            <a:pPr hangingPunct="0">
              <a:lnSpc>
                <a:spcPct val="115000"/>
              </a:lnSpc>
              <a:spcAft>
                <a:spcPts val="1000"/>
              </a:spcAft>
            </a:pPr>
            <a:r>
              <a:rPr lang="cs-CZ" sz="1200" kern="150" dirty="0">
                <a:latin typeface="Arial" panose="020B0604020202020204" pitchFamily="34" charset="0"/>
                <a:ea typeface="Calibri" panose="020F0502020204030204" pitchFamily="34" charset="0"/>
                <a:cs typeface="Arial" panose="020B0604020202020204" pitchFamily="34" charset="0"/>
              </a:rPr>
              <a:t>Všichni doufám víme, kdo je paní učitelka </a:t>
            </a:r>
            <a:r>
              <a:rPr lang="cs-CZ" sz="1200" kern="150" dirty="0" err="1">
                <a:latin typeface="Arial" panose="020B0604020202020204" pitchFamily="34" charset="0"/>
                <a:ea typeface="Calibri" panose="020F0502020204030204" pitchFamily="34" charset="0"/>
                <a:cs typeface="Arial" panose="020B0604020202020204" pitchFamily="34" charset="0"/>
              </a:rPr>
              <a:t>Mikulčíková</a:t>
            </a:r>
            <a:r>
              <a:rPr lang="cs-CZ" sz="1200" kern="150" dirty="0">
                <a:latin typeface="Arial" panose="020B0604020202020204" pitchFamily="34" charset="0"/>
                <a:ea typeface="Calibri" panose="020F0502020204030204" pitchFamily="34" charset="0"/>
                <a:cs typeface="Arial" panose="020B0604020202020204" pitchFamily="34" charset="0"/>
              </a:rPr>
              <a:t>. Možná ji známe, jako učitelku angličtiny nebo třídní učitelku SC1B. Víte o ní ale všechno? Ne? My taky ne. Proto jsme se jí položili pár otázek. A jsou tady nějaké věci, které vás možná překvapí. Pojďte se za ní podívat s námi.</a:t>
            </a:r>
            <a:endParaRPr lang="cs-CZ" sz="1100"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Obdélník 10">
            <a:extLst>
              <a:ext uri="{FF2B5EF4-FFF2-40B4-BE49-F238E27FC236}">
                <a16:creationId xmlns:a16="http://schemas.microsoft.com/office/drawing/2014/main" id="{352D5808-FAB0-460C-8D3E-5CDF77A89309}"/>
              </a:ext>
            </a:extLst>
          </p:cNvPr>
          <p:cNvSpPr/>
          <p:nvPr/>
        </p:nvSpPr>
        <p:spPr>
          <a:xfrm>
            <a:off x="5220962" y="3041531"/>
            <a:ext cx="2232038" cy="1528624"/>
          </a:xfrm>
          <a:prstGeom prst="rect">
            <a:avLst/>
          </a:prstGeom>
        </p:spPr>
        <p:txBody>
          <a:bodyPr wrap="square">
            <a:spAutoFit/>
          </a:bodyPr>
          <a:lstStyle/>
          <a:p>
            <a:pPr hangingPunct="0">
              <a:spcAft>
                <a:spcPts val="1000"/>
              </a:spcAft>
            </a:pPr>
            <a:r>
              <a:rPr lang="cs-CZ" sz="1250" b="1" kern="150" dirty="0">
                <a:latin typeface="Arial" panose="020B0604020202020204" pitchFamily="34" charset="0"/>
                <a:ea typeface="Calibri" panose="020F0502020204030204" pitchFamily="34" charset="0"/>
                <a:cs typeface="Arial" panose="020B0604020202020204" pitchFamily="34" charset="0"/>
              </a:rPr>
              <a:t>1. Jaký typ žáka máte nejraději?</a:t>
            </a:r>
            <a:endParaRPr lang="cs-CZ" sz="1250" kern="150" dirty="0">
              <a:latin typeface="Arial" panose="020B0604020202020204" pitchFamily="34" charset="0"/>
              <a:ea typeface="Times New Roman" panose="02020603050405020304" pitchFamily="18" charset="0"/>
              <a:cs typeface="Arial" panose="020B0604020202020204" pitchFamily="34" charset="0"/>
            </a:endParaRPr>
          </a:p>
          <a:p>
            <a:pPr hangingPunct="0">
              <a:spcAft>
                <a:spcPts val="1000"/>
              </a:spcAft>
            </a:pPr>
            <a:r>
              <a:rPr lang="cs-CZ" sz="1200" i="1" kern="150" dirty="0">
                <a:latin typeface="Arial" panose="020B0604020202020204" pitchFamily="34" charset="0"/>
                <a:ea typeface="Calibri" panose="020F0502020204030204" pitchFamily="34" charset="0"/>
                <a:cs typeface="Arial" panose="020B0604020202020204" pitchFamily="34" charset="0"/>
              </a:rPr>
              <a:t>Nejraději mám aktivní žáky. Ty zvídavé, komunikativní a pracovité. Nemám ráda, když je hodina taková ospalá. Musí být alespoň trochu živo.</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Obdélník 11">
            <a:extLst>
              <a:ext uri="{FF2B5EF4-FFF2-40B4-BE49-F238E27FC236}">
                <a16:creationId xmlns:a16="http://schemas.microsoft.com/office/drawing/2014/main" id="{C688A689-08E2-4FB2-B424-9F92EE29DDC2}"/>
              </a:ext>
            </a:extLst>
          </p:cNvPr>
          <p:cNvSpPr/>
          <p:nvPr/>
        </p:nvSpPr>
        <p:spPr>
          <a:xfrm>
            <a:off x="5245225" y="5030961"/>
            <a:ext cx="4523732" cy="1336263"/>
          </a:xfrm>
          <a:prstGeom prst="rect">
            <a:avLst/>
          </a:prstGeom>
        </p:spPr>
        <p:txBody>
          <a:bodyPr wrap="square">
            <a:spAutoFit/>
          </a:bodyPr>
          <a:lstStyle/>
          <a:p>
            <a:pPr hangingPunct="0">
              <a:spcAft>
                <a:spcPts val="1000"/>
              </a:spcAft>
            </a:pPr>
            <a:r>
              <a:rPr lang="cs-CZ" sz="1250" b="1" kern="150" dirty="0">
                <a:latin typeface="Arial" panose="020B0604020202020204" pitchFamily="34" charset="0"/>
                <a:ea typeface="Calibri" panose="020F0502020204030204" pitchFamily="34" charset="0"/>
                <a:cs typeface="Arial" panose="020B0604020202020204" pitchFamily="34" charset="0"/>
              </a:rPr>
              <a:t>2. Co byste dělala, kdybyste nebyla učitelkou?</a:t>
            </a:r>
            <a:endParaRPr lang="cs-CZ" sz="1250" kern="150" dirty="0">
              <a:latin typeface="Arial" panose="020B0604020202020204" pitchFamily="34" charset="0"/>
              <a:ea typeface="Times New Roman" panose="02020603050405020304" pitchFamily="18" charset="0"/>
              <a:cs typeface="Arial" panose="020B0604020202020204" pitchFamily="34" charset="0"/>
            </a:endParaRPr>
          </a:p>
          <a:p>
            <a:pPr hangingPunct="0">
              <a:spcAft>
                <a:spcPts val="1000"/>
              </a:spcAft>
            </a:pPr>
            <a:r>
              <a:rPr lang="cs-CZ" sz="1200" i="1" kern="150" dirty="0">
                <a:latin typeface="Arial" panose="020B0604020202020204" pitchFamily="34" charset="0"/>
                <a:ea typeface="Calibri" panose="020F0502020204030204" pitchFamily="34" charset="0"/>
                <a:cs typeface="Arial" panose="020B0604020202020204" pitchFamily="34" charset="0"/>
              </a:rPr>
              <a:t>Chtěla bych dělat něco s květinami, bylinkami, zvířaty nebo třeba i nějaká ta kosmetika. Mám raději spíše jednoduchý životní styl, takže bych chtěla mít třeba farmu a starat se o kozy. Taky bych ráda měla cukrárnu, pekla si cukroví sama. A pak bych se bavila se zákazníky, kteří by do mé cukrárny přišli.</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9" name="Obrázek 18">
            <a:extLst>
              <a:ext uri="{FF2B5EF4-FFF2-40B4-BE49-F238E27FC236}">
                <a16:creationId xmlns:a16="http://schemas.microsoft.com/office/drawing/2014/main" id="{9DF11B05-608A-43FD-8B60-A99E7991EF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456" r="275"/>
          <a:stretch/>
        </p:blipFill>
        <p:spPr>
          <a:xfrm>
            <a:off x="7455143" y="2540395"/>
            <a:ext cx="2171490" cy="2490566"/>
          </a:xfrm>
          <a:prstGeom prst="rect">
            <a:avLst/>
          </a:prstGeom>
          <a:ln>
            <a:noFill/>
          </a:ln>
          <a:effectLst>
            <a:softEdge rad="112500"/>
          </a:effectLst>
        </p:spPr>
      </p:pic>
    </p:spTree>
    <p:extLst>
      <p:ext uri="{BB962C8B-B14F-4D97-AF65-F5344CB8AC3E}">
        <p14:creationId xmlns:p14="http://schemas.microsoft.com/office/powerpoint/2010/main" val="407315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2" cstate="print"/>
          <a:srcRect/>
          <a:stretch>
            <a:fillRect/>
          </a:stretch>
        </p:blipFill>
        <p:spPr bwMode="auto">
          <a:xfrm>
            <a:off x="-17133" y="0"/>
            <a:ext cx="4953000" cy="6858000"/>
          </a:xfrm>
          <a:prstGeom prst="rect">
            <a:avLst/>
          </a:prstGeom>
          <a:noFill/>
          <a:ln w="9525">
            <a:noFill/>
            <a:miter lim="800000"/>
            <a:headEnd/>
            <a:tailEnd/>
          </a:ln>
        </p:spPr>
      </p:pic>
      <p:sp>
        <p:nvSpPr>
          <p:cNvPr id="40" name="TextovéPole 39"/>
          <p:cNvSpPr txBox="1"/>
          <p:nvPr/>
        </p:nvSpPr>
        <p:spPr>
          <a:xfrm>
            <a:off x="-9439" y="6475941"/>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12</a:t>
            </a:r>
          </a:p>
        </p:txBody>
      </p:sp>
      <p:pic>
        <p:nvPicPr>
          <p:cNvPr id="51" name="Picture 2"/>
          <p:cNvPicPr>
            <a:picLocks noChangeAspect="1" noChangeArrowheads="1"/>
          </p:cNvPicPr>
          <p:nvPr/>
        </p:nvPicPr>
        <p:blipFill>
          <a:blip r:embed="rId2" cstate="print"/>
          <a:srcRect/>
          <a:stretch>
            <a:fillRect/>
          </a:stretch>
        </p:blipFill>
        <p:spPr bwMode="auto">
          <a:xfrm>
            <a:off x="4880992" y="2534"/>
            <a:ext cx="5025008" cy="6858000"/>
          </a:xfrm>
          <a:prstGeom prst="rect">
            <a:avLst/>
          </a:prstGeom>
          <a:noFill/>
          <a:ln w="9525">
            <a:noFill/>
            <a:miter lim="800000"/>
            <a:headEnd/>
            <a:tailEnd/>
          </a:ln>
        </p:spPr>
      </p:pic>
      <p:sp>
        <p:nvSpPr>
          <p:cNvPr id="52" name="TextovéPole 22"/>
          <p:cNvSpPr txBox="1"/>
          <p:nvPr/>
        </p:nvSpPr>
        <p:spPr>
          <a:xfrm>
            <a:off x="9374426" y="6475941"/>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5</a:t>
            </a:r>
          </a:p>
        </p:txBody>
      </p:sp>
      <p:pic>
        <p:nvPicPr>
          <p:cNvPr id="3" name="Obrázek 2" descr="Obsah obrázku tráva, strom, osoba, exteriér&#10;&#10;Popis byl vytvořen automaticky">
            <a:extLst>
              <a:ext uri="{FF2B5EF4-FFF2-40B4-BE49-F238E27FC236}">
                <a16:creationId xmlns:a16="http://schemas.microsoft.com/office/drawing/2014/main" id="{C5AF6844-8ED3-48FF-895A-C7DC8C6701B9}"/>
              </a:ext>
            </a:extLst>
          </p:cNvPr>
          <p:cNvPicPr>
            <a:picLocks noChangeAspect="1"/>
          </p:cNvPicPr>
          <p:nvPr/>
        </p:nvPicPr>
        <p:blipFill rotWithShape="1">
          <a:blip r:embed="rId3">
            <a:extLst>
              <a:ext uri="{28A0092B-C50C-407E-A947-70E740481C1C}">
                <a14:useLocalDpi xmlns:a14="http://schemas.microsoft.com/office/drawing/2010/main" val="0"/>
              </a:ext>
            </a:extLst>
          </a:blip>
          <a:srcRect t="11746" b="13777"/>
          <a:stretch/>
        </p:blipFill>
        <p:spPr>
          <a:xfrm>
            <a:off x="5233342" y="404664"/>
            <a:ext cx="4320308" cy="2088232"/>
          </a:xfrm>
          <a:prstGeom prst="rect">
            <a:avLst/>
          </a:prstGeom>
          <a:ln>
            <a:noFill/>
          </a:ln>
          <a:effectLst>
            <a:softEdge rad="112500"/>
          </a:effectLst>
        </p:spPr>
      </p:pic>
      <p:pic>
        <p:nvPicPr>
          <p:cNvPr id="7" name="Obrázek 6" descr="Obsah obrázku strom, osoba, tráva, obloha&#10;&#10;Popis byl vytvořen automaticky">
            <a:extLst>
              <a:ext uri="{FF2B5EF4-FFF2-40B4-BE49-F238E27FC236}">
                <a16:creationId xmlns:a16="http://schemas.microsoft.com/office/drawing/2014/main" id="{8F44CCCF-52F8-4150-864A-7535437F4C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435" y="4234367"/>
            <a:ext cx="3896122" cy="2226407"/>
          </a:xfrm>
          <a:prstGeom prst="rect">
            <a:avLst/>
          </a:prstGeom>
          <a:ln>
            <a:noFill/>
          </a:ln>
          <a:effectLst>
            <a:softEdge rad="112500"/>
          </a:effectLst>
        </p:spPr>
      </p:pic>
      <p:pic>
        <p:nvPicPr>
          <p:cNvPr id="11" name="Obrázek 10" descr="Obsah obrázku strom, exteriér, sport, země&#10;&#10;Popis byl vytvořen automaticky">
            <a:extLst>
              <a:ext uri="{FF2B5EF4-FFF2-40B4-BE49-F238E27FC236}">
                <a16:creationId xmlns:a16="http://schemas.microsoft.com/office/drawing/2014/main" id="{8BBE7B15-6DA6-47C4-AADD-8EE13C92A3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56" t="20190" r="15981" b="16612"/>
          <a:stretch/>
        </p:blipFill>
        <p:spPr>
          <a:xfrm>
            <a:off x="5979990" y="2581159"/>
            <a:ext cx="2827011" cy="1593953"/>
          </a:xfrm>
          <a:prstGeom prst="rect">
            <a:avLst/>
          </a:prstGeom>
          <a:ln>
            <a:noFill/>
          </a:ln>
          <a:effectLst>
            <a:softEdge rad="112500"/>
          </a:effectLst>
        </p:spPr>
      </p:pic>
      <p:pic>
        <p:nvPicPr>
          <p:cNvPr id="9" name="Obrázek 8" descr=" ">
            <a:extLst>
              <a:ext uri="{FF2B5EF4-FFF2-40B4-BE49-F238E27FC236}">
                <a16:creationId xmlns:a16="http://schemas.microsoft.com/office/drawing/2014/main" id="{2996BB6C-9F81-457A-A25E-E32B6A5BB577}"/>
              </a:ext>
            </a:extLst>
          </p:cNvPr>
          <p:cNvPicPr/>
          <p:nvPr/>
        </p:nvPicPr>
        <p:blipFill>
          <a:blip r:embed="rId6"/>
          <a:srcRect/>
          <a:stretch>
            <a:fillRect/>
          </a:stretch>
        </p:blipFill>
        <p:spPr>
          <a:xfrm>
            <a:off x="407112" y="417565"/>
            <a:ext cx="4121530" cy="2859177"/>
          </a:xfrm>
          <a:prstGeom prst="rect">
            <a:avLst/>
          </a:prstGeom>
          <a:ln>
            <a:noFill/>
          </a:ln>
          <a:effectLst>
            <a:softEdge rad="112500"/>
          </a:effectLst>
        </p:spPr>
      </p:pic>
      <p:pic>
        <p:nvPicPr>
          <p:cNvPr id="10" name="Obrázek 9" descr=" ">
            <a:extLst>
              <a:ext uri="{FF2B5EF4-FFF2-40B4-BE49-F238E27FC236}">
                <a16:creationId xmlns:a16="http://schemas.microsoft.com/office/drawing/2014/main" id="{670C5D15-CC51-47E5-8A52-243836298911}"/>
              </a:ext>
            </a:extLst>
          </p:cNvPr>
          <p:cNvPicPr/>
          <p:nvPr/>
        </p:nvPicPr>
        <p:blipFill>
          <a:blip r:embed="rId7"/>
          <a:srcRect/>
          <a:stretch>
            <a:fillRect/>
          </a:stretch>
        </p:blipFill>
        <p:spPr>
          <a:xfrm>
            <a:off x="407112" y="3453206"/>
            <a:ext cx="4121530" cy="2859177"/>
          </a:xfrm>
          <a:prstGeom prst="rect">
            <a:avLst/>
          </a:prstGeom>
          <a:ln>
            <a:noFill/>
          </a:ln>
          <a:effectLst>
            <a:softEdge rad="112500"/>
          </a:effectLst>
        </p:spPr>
      </p:pic>
    </p:spTree>
    <p:extLst>
      <p:ext uri="{BB962C8B-B14F-4D97-AF65-F5344CB8AC3E}">
        <p14:creationId xmlns:p14="http://schemas.microsoft.com/office/powerpoint/2010/main" val="90619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ovéPole 18"/>
          <p:cNvSpPr txBox="1"/>
          <p:nvPr/>
        </p:nvSpPr>
        <p:spPr>
          <a:xfrm>
            <a:off x="361471" y="6374858"/>
            <a:ext cx="272480" cy="369332"/>
          </a:xfrm>
          <a:prstGeom prst="rect">
            <a:avLst/>
          </a:prstGeom>
          <a:noFill/>
        </p:spPr>
        <p:txBody>
          <a:bodyPr wrap="square" rtlCol="0">
            <a:spAutoFit/>
          </a:bodyPr>
          <a:lstStyle/>
          <a:p>
            <a:r>
              <a:rPr lang="cs-CZ" dirty="0"/>
              <a:t>6</a:t>
            </a:r>
          </a:p>
        </p:txBody>
      </p:sp>
      <p:pic>
        <p:nvPicPr>
          <p:cNvPr id="20" name="Picture 2"/>
          <p:cNvPicPr>
            <a:picLocks noChangeAspect="1" noChangeArrowheads="1"/>
          </p:cNvPicPr>
          <p:nvPr/>
        </p:nvPicPr>
        <p:blipFill>
          <a:blip r:embed="rId2" cstate="print"/>
          <a:srcRect/>
          <a:stretch>
            <a:fillRect/>
          </a:stretch>
        </p:blipFill>
        <p:spPr bwMode="auto">
          <a:xfrm>
            <a:off x="0" y="0"/>
            <a:ext cx="5024090" cy="6858000"/>
          </a:xfrm>
          <a:prstGeom prst="rect">
            <a:avLst/>
          </a:prstGeom>
          <a:noFill/>
          <a:ln w="9525">
            <a:noFill/>
            <a:miter lim="800000"/>
            <a:headEnd/>
            <a:tailEnd/>
          </a:ln>
        </p:spPr>
      </p:pic>
      <p:sp>
        <p:nvSpPr>
          <p:cNvPr id="21" name="TextovéPole 20"/>
          <p:cNvSpPr txBox="1"/>
          <p:nvPr/>
        </p:nvSpPr>
        <p:spPr>
          <a:xfrm>
            <a:off x="0" y="6484022"/>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6</a:t>
            </a:r>
          </a:p>
        </p:txBody>
      </p:sp>
      <p:pic>
        <p:nvPicPr>
          <p:cNvPr id="33" name="Picture 2"/>
          <p:cNvPicPr>
            <a:picLocks noChangeAspect="1" noChangeArrowheads="1"/>
          </p:cNvPicPr>
          <p:nvPr/>
        </p:nvPicPr>
        <p:blipFill>
          <a:blip r:embed="rId2" cstate="print"/>
          <a:srcRect/>
          <a:stretch>
            <a:fillRect/>
          </a:stretch>
        </p:blipFill>
        <p:spPr bwMode="auto">
          <a:xfrm>
            <a:off x="4843612" y="0"/>
            <a:ext cx="5062387" cy="6858000"/>
          </a:xfrm>
          <a:prstGeom prst="rect">
            <a:avLst/>
          </a:prstGeom>
          <a:noFill/>
          <a:ln w="9525">
            <a:noFill/>
            <a:miter lim="800000"/>
            <a:headEnd/>
            <a:tailEnd/>
          </a:ln>
        </p:spPr>
      </p:pic>
      <p:sp>
        <p:nvSpPr>
          <p:cNvPr id="34" name="TextovéPole 33"/>
          <p:cNvSpPr txBox="1"/>
          <p:nvPr/>
        </p:nvSpPr>
        <p:spPr>
          <a:xfrm>
            <a:off x="9399493"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11</a:t>
            </a:r>
          </a:p>
        </p:txBody>
      </p:sp>
      <p:sp>
        <p:nvSpPr>
          <p:cNvPr id="35"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sp>
        <p:nvSpPr>
          <p:cNvPr id="3" name="Obdélník 2">
            <a:extLst>
              <a:ext uri="{FF2B5EF4-FFF2-40B4-BE49-F238E27FC236}">
                <a16:creationId xmlns:a16="http://schemas.microsoft.com/office/drawing/2014/main" id="{A86F3411-CFE0-4603-8218-0BADEB021691}"/>
              </a:ext>
            </a:extLst>
          </p:cNvPr>
          <p:cNvSpPr/>
          <p:nvPr/>
        </p:nvSpPr>
        <p:spPr>
          <a:xfrm>
            <a:off x="5241032" y="404664"/>
            <a:ext cx="424847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11" name="TextovéPole 10">
            <a:extLst>
              <a:ext uri="{FF2B5EF4-FFF2-40B4-BE49-F238E27FC236}">
                <a16:creationId xmlns:a16="http://schemas.microsoft.com/office/drawing/2014/main" id="{445C03FB-FF51-4222-B58F-98E0E788219D}"/>
              </a:ext>
            </a:extLst>
          </p:cNvPr>
          <p:cNvSpPr txBox="1"/>
          <p:nvPr/>
        </p:nvSpPr>
        <p:spPr>
          <a:xfrm>
            <a:off x="5340828" y="457217"/>
            <a:ext cx="4048880" cy="830997"/>
          </a:xfrm>
          <a:prstGeom prst="rect">
            <a:avLst/>
          </a:prstGeom>
          <a:noFill/>
        </p:spPr>
        <p:txBody>
          <a:bodyPr wrap="square">
            <a:spAutoFit/>
          </a:bodyPr>
          <a:lstStyle/>
          <a:p>
            <a:pPr algn="ctr">
              <a:spcBef>
                <a:spcPts val="750"/>
              </a:spcBef>
              <a:spcAft>
                <a:spcPts val="750"/>
              </a:spcAft>
            </a:pPr>
            <a:r>
              <a:rPr lang="cs-CZ" sz="2400" b="1" kern="150" dirty="0">
                <a:solidFill>
                  <a:srgbClr val="3333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Stužkovací ceremoniál S4A a S4B</a:t>
            </a:r>
            <a:endParaRPr lang="cs-CZ" sz="1200" b="1" dirty="0">
              <a:solidFill>
                <a:srgbClr val="3333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4383CE1A-13FC-4C11-BD53-2655ED52AB7A}"/>
              </a:ext>
            </a:extLst>
          </p:cNvPr>
          <p:cNvSpPr txBox="1"/>
          <p:nvPr/>
        </p:nvSpPr>
        <p:spPr>
          <a:xfrm>
            <a:off x="5169024" y="1494140"/>
            <a:ext cx="4320480" cy="2739724"/>
          </a:xfrm>
          <a:prstGeom prst="rect">
            <a:avLst/>
          </a:prstGeom>
          <a:noFill/>
        </p:spPr>
        <p:txBody>
          <a:bodyPr wrap="square">
            <a:spAutoFit/>
          </a:bodyPr>
          <a:lstStyle/>
          <a:p>
            <a:pPr algn="just">
              <a:lnSpc>
                <a:spcPct val="106000"/>
              </a:lnSpc>
              <a:spcAft>
                <a:spcPts val="750"/>
              </a:spcAft>
            </a:pPr>
            <a:r>
              <a:rPr lang="cs-CZ"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V pondělí 25. října 2021 se na SPŠ OA uskutečnil stužkovací ceremoniál tříd S4A a S4B. </a:t>
            </a:r>
            <a:endParaRPr lang="cs-CZ"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6000"/>
              </a:lnSpc>
              <a:spcAft>
                <a:spcPts val="750"/>
              </a:spcAft>
            </a:pPr>
            <a:r>
              <a:rPr lang="cs-CZ"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Na programu bylo pasování do stavu maturantů a následné stužkování. Nechybělo drobné pohoštění a přátelská atmosféra studentů i vyučujících, dobrá nálada a široké úsměvy vládly tomuto ceremoniálu.  Dobré mravy říkají, že maturant si musí během posledního ročníku na střední povinně vyhodit z kopýtka, a tak zábava a oslavy studentů obou tříd vystřídaly příjemnou oficialitu stužkování.</a:t>
            </a:r>
            <a:endParaRPr lang="cs-CZ"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6000"/>
              </a:lnSpc>
              <a:spcAft>
                <a:spcPts val="750"/>
              </a:spcAft>
            </a:pPr>
            <a:r>
              <a:rPr lang="cs-CZ"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Našim maturantům přejeme hodně sil a vytrvalosti k úspěšnému složení zkoušky dospělosti.</a:t>
            </a:r>
            <a:endParaRPr lang="cs-CZ" sz="1200" dirty="0">
              <a:latin typeface="Arial" panose="020B0604020202020204" pitchFamily="34" charset="0"/>
              <a:ea typeface="Times New Roman" panose="02020603050405020304" pitchFamily="18" charset="0"/>
              <a:cs typeface="Arial" panose="020B0604020202020204" pitchFamily="34" charset="0"/>
            </a:endParaRPr>
          </a:p>
          <a:p>
            <a:pPr algn="r">
              <a:lnSpc>
                <a:spcPct val="106000"/>
              </a:lnSpc>
              <a:spcAft>
                <a:spcPts val="750"/>
              </a:spcAft>
            </a:pPr>
            <a:r>
              <a:rPr lang="cs-CZ" sz="105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Blanka Smetanová, Lenka Vašků</a:t>
            </a:r>
            <a:endParaRPr lang="cs-CZ" sz="105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4" name="Obrázek 13" descr=" ">
            <a:extLst>
              <a:ext uri="{FF2B5EF4-FFF2-40B4-BE49-F238E27FC236}">
                <a16:creationId xmlns:a16="http://schemas.microsoft.com/office/drawing/2014/main" id="{4A35196D-C2A8-40EB-8FCF-223297A19B86}"/>
              </a:ext>
            </a:extLst>
          </p:cNvPr>
          <p:cNvPicPr/>
          <p:nvPr/>
        </p:nvPicPr>
        <p:blipFill>
          <a:blip r:embed="rId3"/>
          <a:srcRect/>
          <a:stretch>
            <a:fillRect/>
          </a:stretch>
        </p:blipFill>
        <p:spPr>
          <a:xfrm>
            <a:off x="5504066" y="4278890"/>
            <a:ext cx="3722404" cy="2320635"/>
          </a:xfrm>
          <a:prstGeom prst="rect">
            <a:avLst/>
          </a:prstGeom>
          <a:ln>
            <a:noFill/>
          </a:ln>
          <a:effectLst>
            <a:softEdge rad="112500"/>
          </a:effectLst>
        </p:spPr>
      </p:pic>
      <p:sp>
        <p:nvSpPr>
          <p:cNvPr id="2" name="Obdélník 1">
            <a:extLst>
              <a:ext uri="{FF2B5EF4-FFF2-40B4-BE49-F238E27FC236}">
                <a16:creationId xmlns:a16="http://schemas.microsoft.com/office/drawing/2014/main" id="{D5FC09D9-4B8C-4D1A-BF6A-5E58F6F25749}"/>
              </a:ext>
            </a:extLst>
          </p:cNvPr>
          <p:cNvSpPr/>
          <p:nvPr/>
        </p:nvSpPr>
        <p:spPr>
          <a:xfrm>
            <a:off x="361471" y="404664"/>
            <a:ext cx="4265199" cy="88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 name="TextovéPole 3">
            <a:extLst>
              <a:ext uri="{FF2B5EF4-FFF2-40B4-BE49-F238E27FC236}">
                <a16:creationId xmlns:a16="http://schemas.microsoft.com/office/drawing/2014/main" id="{AB7BBBB7-2B4B-487A-8B5F-510DC78FB30C}"/>
              </a:ext>
            </a:extLst>
          </p:cNvPr>
          <p:cNvSpPr txBox="1"/>
          <p:nvPr/>
        </p:nvSpPr>
        <p:spPr>
          <a:xfrm>
            <a:off x="433988" y="457217"/>
            <a:ext cx="4120164" cy="461665"/>
          </a:xfrm>
          <a:prstGeom prst="rect">
            <a:avLst/>
          </a:prstGeom>
          <a:noFill/>
        </p:spPr>
        <p:txBody>
          <a:bodyPr wrap="square" rtlCol="0">
            <a:spAutoFit/>
          </a:bodyPr>
          <a:lstStyle/>
          <a:p>
            <a:pPr algn="ctr"/>
            <a:r>
              <a:rPr lang="cs-CZ" sz="24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Distanční výuka 2020/2021</a:t>
            </a:r>
          </a:p>
        </p:txBody>
      </p:sp>
      <p:sp>
        <p:nvSpPr>
          <p:cNvPr id="5" name="TextovéPole 4">
            <a:extLst>
              <a:ext uri="{FF2B5EF4-FFF2-40B4-BE49-F238E27FC236}">
                <a16:creationId xmlns:a16="http://schemas.microsoft.com/office/drawing/2014/main" id="{93763685-65BF-41A2-BA91-6745F7ACAA07}"/>
              </a:ext>
            </a:extLst>
          </p:cNvPr>
          <p:cNvSpPr txBox="1"/>
          <p:nvPr/>
        </p:nvSpPr>
        <p:spPr>
          <a:xfrm>
            <a:off x="600712" y="849195"/>
            <a:ext cx="3793166" cy="461665"/>
          </a:xfrm>
          <a:prstGeom prst="rect">
            <a:avLst/>
          </a:prstGeom>
          <a:noFill/>
        </p:spPr>
        <p:txBody>
          <a:bodyPr wrap="square" rtlCol="0">
            <a:spAutoFit/>
          </a:bodyPr>
          <a:lstStyle/>
          <a:p>
            <a:pPr algn="ctr"/>
            <a:r>
              <a:rPr lang="cs-CZ" sz="24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očima </a:t>
            </a:r>
            <a:r>
              <a:rPr lang="cs-CZ" sz="2400" b="1" dirty="0" err="1">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Athiny</a:t>
            </a:r>
            <a:endParaRPr lang="cs-CZ" sz="24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BB5FE491-537F-43D1-91A3-E99A896E38B8}"/>
              </a:ext>
            </a:extLst>
          </p:cNvPr>
          <p:cNvSpPr txBox="1"/>
          <p:nvPr/>
        </p:nvSpPr>
        <p:spPr>
          <a:xfrm>
            <a:off x="272021" y="1564338"/>
            <a:ext cx="4480048" cy="1200329"/>
          </a:xfrm>
          <a:prstGeom prst="rect">
            <a:avLst/>
          </a:prstGeom>
          <a:noFill/>
        </p:spPr>
        <p:txBody>
          <a:bodyPr wrap="square" rtlCol="0">
            <a:spAutoFit/>
          </a:bodyPr>
          <a:lstStyle/>
          <a:p>
            <a:pPr algn="just"/>
            <a:r>
              <a:rPr lang="cs-CZ" sz="1200" dirty="0">
                <a:latin typeface="Arial" panose="020B0604020202020204" pitchFamily="34" charset="0"/>
                <a:cs typeface="Arial" panose="020B0604020202020204" pitchFamily="34" charset="0"/>
              </a:rPr>
              <a:t>Určitě si všichni vzpomínáme na ten strašný rok, kdy jsme si nemohli přečíst náš časopis kvůli </a:t>
            </a:r>
            <a:r>
              <a:rPr lang="cs-CZ" sz="1200" dirty="0" err="1">
                <a:latin typeface="Arial" panose="020B0604020202020204" pitchFamily="34" charset="0"/>
                <a:cs typeface="Arial" panose="020B0604020202020204" pitchFamily="34" charset="0"/>
              </a:rPr>
              <a:t>lockdownu</a:t>
            </a:r>
            <a:r>
              <a:rPr lang="cs-CZ" sz="1200" dirty="0">
                <a:latin typeface="Arial" panose="020B0604020202020204" pitchFamily="34" charset="0"/>
                <a:cs typeface="Arial" panose="020B0604020202020204" pitchFamily="34" charset="0"/>
              </a:rPr>
              <a:t>. A možná si říkáte: „Co se ten rok vlastně s naší školou dělo? A jak distanční výuku zvládali </a:t>
            </a:r>
            <a:r>
              <a:rPr lang="cs-CZ" sz="1200" dirty="0" err="1">
                <a:latin typeface="Arial" panose="020B0604020202020204" pitchFamily="34" charset="0"/>
                <a:cs typeface="Arial" panose="020B0604020202020204" pitchFamily="34" charset="0"/>
              </a:rPr>
              <a:t>prváci</a:t>
            </a:r>
            <a:r>
              <a:rPr lang="cs-CZ" sz="1200" dirty="0">
                <a:latin typeface="Arial" panose="020B0604020202020204" pitchFamily="34" charset="0"/>
                <a:cs typeface="Arial" panose="020B0604020202020204" pitchFamily="34" charset="0"/>
              </a:rPr>
              <a:t>?¨ Tak přesně na tyto otázky pro vás máme odpovědi! Jak toto náročné období zvládala, nám prozradí tehdejší prvačka (letos už druhačka) Athina ze sociální činnosti.</a:t>
            </a:r>
          </a:p>
        </p:txBody>
      </p:sp>
      <p:sp>
        <p:nvSpPr>
          <p:cNvPr id="18" name="TextovéPole 17">
            <a:extLst>
              <a:ext uri="{FF2B5EF4-FFF2-40B4-BE49-F238E27FC236}">
                <a16:creationId xmlns:a16="http://schemas.microsoft.com/office/drawing/2014/main" id="{B350041C-5432-4B8C-9B4C-F1728A2D2971}"/>
              </a:ext>
            </a:extLst>
          </p:cNvPr>
          <p:cNvSpPr txBox="1"/>
          <p:nvPr/>
        </p:nvSpPr>
        <p:spPr>
          <a:xfrm>
            <a:off x="228537" y="3318624"/>
            <a:ext cx="4596000" cy="1191224"/>
          </a:xfrm>
          <a:prstGeom prst="rect">
            <a:avLst/>
          </a:prstGeom>
          <a:noFill/>
        </p:spPr>
        <p:txBody>
          <a:bodyPr wrap="square">
            <a:spAutoFit/>
          </a:bodyPr>
          <a:lstStyle/>
          <a:p>
            <a:pPr lvl="0">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1. Jaká byla pro tebe distanční výuka?</a:t>
            </a:r>
          </a:p>
          <a:p>
            <a:pPr>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Tak ze začátku to byl takový nezvyk. Nejdřív bylo všechno v pohodě, jelikož se to moc neřešilo, ale pak se začalo dávat mnoho úkolů. No, a nějak jsme si museli zvyknout a ten rok, jak jsme byli doma, jsme zvládli.</a:t>
            </a:r>
          </a:p>
        </p:txBody>
      </p:sp>
      <p:sp>
        <p:nvSpPr>
          <p:cNvPr id="22" name="TextovéPole 21">
            <a:extLst>
              <a:ext uri="{FF2B5EF4-FFF2-40B4-BE49-F238E27FC236}">
                <a16:creationId xmlns:a16="http://schemas.microsoft.com/office/drawing/2014/main" id="{CDE1BCBE-B5EF-4DC0-A95C-019DA3EB1C1C}"/>
              </a:ext>
            </a:extLst>
          </p:cNvPr>
          <p:cNvSpPr txBox="1"/>
          <p:nvPr/>
        </p:nvSpPr>
        <p:spPr>
          <a:xfrm>
            <a:off x="-216942" y="4603155"/>
            <a:ext cx="4969011" cy="1191224"/>
          </a:xfrm>
          <a:prstGeom prst="rect">
            <a:avLst/>
          </a:prstGeom>
          <a:noFill/>
        </p:spPr>
        <p:txBody>
          <a:bodyPr wrap="square">
            <a:spAutoFit/>
          </a:bodyPr>
          <a:lstStyle/>
          <a:p>
            <a:pPr marL="457200">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2. Porovnání distanční a klasické výuky?</a:t>
            </a:r>
          </a:p>
          <a:p>
            <a:pPr marL="457200">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Někdy bylo mnohem víc úkolů, </a:t>
            </a:r>
            <a:r>
              <a:rPr lang="cs-CZ" sz="1200" i="1" dirty="0">
                <a:latin typeface="Arial" panose="020B0604020202020204" pitchFamily="34" charset="0"/>
                <a:ea typeface="Calibri" panose="020F0502020204030204" pitchFamily="34" charset="0"/>
                <a:cs typeface="Arial" panose="020B0604020202020204" pitchFamily="34" charset="0"/>
              </a:rPr>
              <a:t>než</a:t>
            </a:r>
            <a:r>
              <a:rPr lang="cs-CZ" sz="1200" i="1" dirty="0">
                <a:effectLst/>
                <a:latin typeface="Arial" panose="020B0604020202020204" pitchFamily="34" charset="0"/>
                <a:ea typeface="Calibri" panose="020F0502020204030204" pitchFamily="34" charset="0"/>
                <a:cs typeface="Arial" panose="020B0604020202020204" pitchFamily="34" charset="0"/>
              </a:rPr>
              <a:t> by se dalo za 45 minut stihnout. Protože když nebyla online hodina, učitelé poslali víc úkolů, než bychom ve škole stihli, a tak nějak jsme to udělali. Ale teď ve škole jde vidět, že těch úkolů se stihne míň.</a:t>
            </a:r>
          </a:p>
        </p:txBody>
      </p:sp>
    </p:spTree>
    <p:extLst>
      <p:ext uri="{BB962C8B-B14F-4D97-AF65-F5344CB8AC3E}">
        <p14:creationId xmlns:p14="http://schemas.microsoft.com/office/powerpoint/2010/main" val="294526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srcRect/>
          <a:stretch>
            <a:fillRect/>
          </a:stretch>
        </p:blipFill>
        <p:spPr bwMode="auto">
          <a:xfrm>
            <a:off x="0" y="0"/>
            <a:ext cx="5081275" cy="6858000"/>
          </a:xfrm>
          <a:prstGeom prst="rect">
            <a:avLst/>
          </a:prstGeom>
          <a:noFill/>
          <a:ln w="9525">
            <a:noFill/>
            <a:miter lim="800000"/>
            <a:headEnd/>
            <a:tailEnd/>
          </a:ln>
        </p:spPr>
      </p:pic>
      <p:sp>
        <p:nvSpPr>
          <p:cNvPr id="28" name="TextovéPole 20"/>
          <p:cNvSpPr txBox="1"/>
          <p:nvPr/>
        </p:nvSpPr>
        <p:spPr>
          <a:xfrm>
            <a:off x="2064" y="6480394"/>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10</a:t>
            </a:r>
          </a:p>
        </p:txBody>
      </p:sp>
      <p:sp>
        <p:nvSpPr>
          <p:cNvPr id="31" name="TextovéPole 30"/>
          <p:cNvSpPr txBox="1"/>
          <p:nvPr/>
        </p:nvSpPr>
        <p:spPr>
          <a:xfrm>
            <a:off x="591615" y="925607"/>
            <a:ext cx="3800494" cy="253916"/>
          </a:xfrm>
          <a:prstGeom prst="rect">
            <a:avLst/>
          </a:prstGeom>
          <a:noFill/>
        </p:spPr>
        <p:txBody>
          <a:bodyPr wrap="square" rtlCol="0">
            <a:spAutoFit/>
          </a:bodyPr>
          <a:lstStyle/>
          <a:p>
            <a:pPr algn="just"/>
            <a:r>
              <a:rPr lang="cs-CZ" sz="1050" i="1" dirty="0"/>
              <a:t>                                 </a:t>
            </a:r>
          </a:p>
        </p:txBody>
      </p:sp>
      <p:pic>
        <p:nvPicPr>
          <p:cNvPr id="32" name="Picture 2"/>
          <p:cNvPicPr>
            <a:picLocks noChangeAspect="1" noChangeArrowheads="1"/>
          </p:cNvPicPr>
          <p:nvPr/>
        </p:nvPicPr>
        <p:blipFill>
          <a:blip r:embed="rId3" cstate="print"/>
          <a:srcRect/>
          <a:stretch>
            <a:fillRect/>
          </a:stretch>
        </p:blipFill>
        <p:spPr bwMode="auto">
          <a:xfrm>
            <a:off x="4969930" y="0"/>
            <a:ext cx="4953000" cy="6858000"/>
          </a:xfrm>
          <a:prstGeom prst="rect">
            <a:avLst/>
          </a:prstGeom>
          <a:noFill/>
          <a:ln w="9525">
            <a:noFill/>
            <a:miter lim="800000"/>
            <a:headEnd/>
            <a:tailEnd/>
          </a:ln>
        </p:spPr>
      </p:pic>
      <p:sp>
        <p:nvSpPr>
          <p:cNvPr id="33" name="TextovéPole 32"/>
          <p:cNvSpPr txBox="1"/>
          <p:nvPr/>
        </p:nvSpPr>
        <p:spPr>
          <a:xfrm>
            <a:off x="9402645" y="6480394"/>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7</a:t>
            </a:r>
          </a:p>
        </p:txBody>
      </p:sp>
      <p:sp>
        <p:nvSpPr>
          <p:cNvPr id="8" name="TextovéPole 7">
            <a:extLst>
              <a:ext uri="{FF2B5EF4-FFF2-40B4-BE49-F238E27FC236}">
                <a16:creationId xmlns:a16="http://schemas.microsoft.com/office/drawing/2014/main" id="{97C3BF3C-24AF-42A1-AA8F-4D78E32442BA}"/>
              </a:ext>
            </a:extLst>
          </p:cNvPr>
          <p:cNvSpPr txBox="1"/>
          <p:nvPr/>
        </p:nvSpPr>
        <p:spPr>
          <a:xfrm>
            <a:off x="255317" y="523766"/>
            <a:ext cx="4625675" cy="1291251"/>
          </a:xfrm>
          <a:prstGeom prst="rect">
            <a:avLst/>
          </a:prstGeom>
          <a:noFill/>
        </p:spPr>
        <p:txBody>
          <a:bodyPr wrap="square">
            <a:spAutoFit/>
          </a:bodyPr>
          <a:lstStyle/>
          <a:p>
            <a:pPr hangingPunct="0">
              <a:lnSpc>
                <a:spcPct val="115000"/>
              </a:lnSpc>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9. Je něco, co bys chtěla vzkázat mladším ročníkům?</a:t>
            </a:r>
            <a:endParaRPr lang="cs-CZ" sz="1250" b="1" kern="150" dirty="0">
              <a:latin typeface="Arial" panose="020B0604020202020204" pitchFamily="34" charset="0"/>
              <a:ea typeface="Calibri" panose="020F0502020204030204" pitchFamily="34" charset="0"/>
              <a:cs typeface="Arial" panose="020B0604020202020204" pitchFamily="34" charset="0"/>
            </a:endParaRPr>
          </a:p>
          <a:p>
            <a:pPr hangingPunct="0">
              <a:lnSpc>
                <a:spcPct val="115000"/>
              </a:lnSpc>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Je důležité nezanedbat přípravu, ale zároveň si to musíte užít, protože zážitky a vzpomínky, které si uděláte na střední, na ty se nezapomíná. Hlavně nepruďte učitele, pokud chcete, aby vás zachránili u maturity:-)</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ovéPole 4">
            <a:extLst>
              <a:ext uri="{FF2B5EF4-FFF2-40B4-BE49-F238E27FC236}">
                <a16:creationId xmlns:a16="http://schemas.microsoft.com/office/drawing/2014/main" id="{A646F47A-3203-4DA9-A20C-7A8DC288D656}"/>
              </a:ext>
            </a:extLst>
          </p:cNvPr>
          <p:cNvSpPr txBox="1"/>
          <p:nvPr/>
        </p:nvSpPr>
        <p:spPr>
          <a:xfrm>
            <a:off x="227799" y="1889879"/>
            <a:ext cx="4625675" cy="1054135"/>
          </a:xfrm>
          <a:prstGeom prst="rect">
            <a:avLst/>
          </a:prstGeom>
          <a:noFill/>
        </p:spPr>
        <p:txBody>
          <a:bodyPr wrap="square" rtlCol="0">
            <a:spAutoFit/>
          </a:bodyPr>
          <a:lstStyle/>
          <a:p>
            <a:r>
              <a:rPr lang="cs-CZ" sz="1250" b="1" dirty="0">
                <a:latin typeface="Arial" panose="020B0604020202020204" pitchFamily="34" charset="0"/>
                <a:cs typeface="Arial" panose="020B0604020202020204" pitchFamily="34" charset="0"/>
              </a:rPr>
              <a:t>10. A jako poslední se zeptáme, budou ti chybět učitelé, pokud ano, tak kteří? Jestli to není tajné ;-)</a:t>
            </a:r>
          </a:p>
          <a:p>
            <a:endParaRPr lang="cs-CZ" sz="1250" b="1" dirty="0">
              <a:latin typeface="Arial" panose="020B0604020202020204" pitchFamily="34" charset="0"/>
              <a:cs typeface="Arial" panose="020B0604020202020204" pitchFamily="34" charset="0"/>
            </a:endParaRPr>
          </a:p>
          <a:p>
            <a:r>
              <a:rPr lang="cs-CZ" sz="1250" i="1" dirty="0">
                <a:latin typeface="Arial" panose="020B0604020202020204" pitchFamily="34" charset="0"/>
                <a:cs typeface="Arial" panose="020B0604020202020204" pitchFamily="34" charset="0"/>
              </a:rPr>
              <a:t>Samozřejmě že ano, například pan učitel Skopal nebo pan učitel Hozák.</a:t>
            </a:r>
          </a:p>
        </p:txBody>
      </p:sp>
      <p:sp>
        <p:nvSpPr>
          <p:cNvPr id="11" name="TextovéPole 10">
            <a:extLst>
              <a:ext uri="{FF2B5EF4-FFF2-40B4-BE49-F238E27FC236}">
                <a16:creationId xmlns:a16="http://schemas.microsoft.com/office/drawing/2014/main" id="{BC30BFA5-3C6E-4ED5-90EE-11C40B3E060C}"/>
              </a:ext>
            </a:extLst>
          </p:cNvPr>
          <p:cNvSpPr txBox="1"/>
          <p:nvPr/>
        </p:nvSpPr>
        <p:spPr>
          <a:xfrm>
            <a:off x="5217290" y="523766"/>
            <a:ext cx="4433393" cy="581441"/>
          </a:xfrm>
          <a:prstGeom prst="rect">
            <a:avLst/>
          </a:prstGeom>
          <a:noFill/>
        </p:spPr>
        <p:txBody>
          <a:bodyPr wrap="square">
            <a:spAutoFit/>
          </a:bodyPr>
          <a:lstStyle/>
          <a:p>
            <a:pPr>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3. Ovlivnila tě nějak distanční výuka?</a:t>
            </a:r>
          </a:p>
          <a:p>
            <a:pPr>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Myslím si, že ani ne.</a:t>
            </a:r>
          </a:p>
        </p:txBody>
      </p:sp>
      <p:sp>
        <p:nvSpPr>
          <p:cNvPr id="13" name="TextovéPole 12">
            <a:extLst>
              <a:ext uri="{FF2B5EF4-FFF2-40B4-BE49-F238E27FC236}">
                <a16:creationId xmlns:a16="http://schemas.microsoft.com/office/drawing/2014/main" id="{6F7AE0BF-3E24-4B02-BCB5-C8E7BEFC956D}"/>
              </a:ext>
            </a:extLst>
          </p:cNvPr>
          <p:cNvSpPr txBox="1"/>
          <p:nvPr/>
        </p:nvSpPr>
        <p:spPr>
          <a:xfrm>
            <a:off x="5217290" y="1180650"/>
            <a:ext cx="4433393" cy="1191224"/>
          </a:xfrm>
          <a:prstGeom prst="rect">
            <a:avLst/>
          </a:prstGeom>
          <a:noFill/>
        </p:spPr>
        <p:txBody>
          <a:bodyPr wrap="square">
            <a:spAutoFit/>
          </a:bodyPr>
          <a:lstStyle/>
          <a:p>
            <a:pPr>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4. Vadilo ti něco na distanční výuce?</a:t>
            </a:r>
          </a:p>
          <a:p>
            <a:pPr>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Na distanční výuce se mi nelíbilo to, že někteří učitelé </a:t>
            </a:r>
            <a:r>
              <a:rPr lang="cs-CZ" sz="1200" i="1" dirty="0">
                <a:latin typeface="Arial" panose="020B0604020202020204" pitchFamily="34" charset="0"/>
                <a:ea typeface="Calibri" panose="020F0502020204030204" pitchFamily="34" charset="0"/>
                <a:cs typeface="Arial" panose="020B0604020202020204" pitchFamily="34" charset="0"/>
              </a:rPr>
              <a:t>si mysleli</a:t>
            </a:r>
            <a:r>
              <a:rPr lang="cs-CZ" sz="1200" i="1" dirty="0">
                <a:effectLst/>
                <a:latin typeface="Arial" panose="020B0604020202020204" pitchFamily="34" charset="0"/>
                <a:ea typeface="Calibri" panose="020F0502020204030204" pitchFamily="34" charset="0"/>
                <a:cs typeface="Arial" panose="020B0604020202020204" pitchFamily="34" charset="0"/>
              </a:rPr>
              <a:t>, že když sedíme doma a nejezdíme do školy, tak to flákáme, takže bylo daleko víc úkolů, než bylo reálně možné zvládnout.</a:t>
            </a:r>
          </a:p>
        </p:txBody>
      </p:sp>
      <p:sp>
        <p:nvSpPr>
          <p:cNvPr id="15" name="TextovéPole 14">
            <a:extLst>
              <a:ext uri="{FF2B5EF4-FFF2-40B4-BE49-F238E27FC236}">
                <a16:creationId xmlns:a16="http://schemas.microsoft.com/office/drawing/2014/main" id="{27589202-74A9-4843-B537-B60C5BD902DD}"/>
              </a:ext>
            </a:extLst>
          </p:cNvPr>
          <p:cNvSpPr txBox="1"/>
          <p:nvPr/>
        </p:nvSpPr>
        <p:spPr>
          <a:xfrm>
            <a:off x="5227716" y="2433018"/>
            <a:ext cx="4450485" cy="581441"/>
          </a:xfrm>
          <a:prstGeom prst="rect">
            <a:avLst/>
          </a:prstGeom>
          <a:noFill/>
        </p:spPr>
        <p:txBody>
          <a:bodyPr wrap="square">
            <a:spAutoFit/>
          </a:bodyPr>
          <a:lstStyle/>
          <a:p>
            <a:pPr>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5. Dala bys nějaké doporučení pro distanční výuku? </a:t>
            </a:r>
          </a:p>
          <a:p>
            <a:pPr>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Je třeba si dobře rozvrhnout čas a vědět co kdy dělat. </a:t>
            </a:r>
          </a:p>
        </p:txBody>
      </p:sp>
      <p:sp>
        <p:nvSpPr>
          <p:cNvPr id="17" name="TextovéPole 16">
            <a:extLst>
              <a:ext uri="{FF2B5EF4-FFF2-40B4-BE49-F238E27FC236}">
                <a16:creationId xmlns:a16="http://schemas.microsoft.com/office/drawing/2014/main" id="{4A5C8A0A-7E16-4411-92FD-6B27DAA45FAA}"/>
              </a:ext>
            </a:extLst>
          </p:cNvPr>
          <p:cNvSpPr txBox="1"/>
          <p:nvPr/>
        </p:nvSpPr>
        <p:spPr>
          <a:xfrm>
            <a:off x="5227716" y="3089902"/>
            <a:ext cx="4450485" cy="795987"/>
          </a:xfrm>
          <a:prstGeom prst="rect">
            <a:avLst/>
          </a:prstGeom>
          <a:noFill/>
        </p:spPr>
        <p:txBody>
          <a:bodyPr wrap="square">
            <a:spAutoFit/>
          </a:bodyPr>
          <a:lstStyle/>
          <a:p>
            <a:pPr>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6. Chtěla by ses znovu do ní vrátit?</a:t>
            </a:r>
          </a:p>
          <a:p>
            <a:pPr>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Jak v kterém předmětu. Někdy to bylo fajn, ale v některých předmětech radši ne.</a:t>
            </a:r>
          </a:p>
        </p:txBody>
      </p:sp>
      <p:sp>
        <p:nvSpPr>
          <p:cNvPr id="19" name="TextovéPole 18">
            <a:extLst>
              <a:ext uri="{FF2B5EF4-FFF2-40B4-BE49-F238E27FC236}">
                <a16:creationId xmlns:a16="http://schemas.microsoft.com/office/drawing/2014/main" id="{F9002D76-8BB8-4C32-AF54-E3A57515545C}"/>
              </a:ext>
            </a:extLst>
          </p:cNvPr>
          <p:cNvSpPr txBox="1"/>
          <p:nvPr/>
        </p:nvSpPr>
        <p:spPr>
          <a:xfrm>
            <a:off x="5227716" y="3924907"/>
            <a:ext cx="4450485" cy="598369"/>
          </a:xfrm>
          <a:prstGeom prst="rect">
            <a:avLst/>
          </a:prstGeom>
          <a:noFill/>
        </p:spPr>
        <p:txBody>
          <a:bodyPr wrap="square">
            <a:spAutoFit/>
          </a:bodyPr>
          <a:lstStyle/>
          <a:p>
            <a:pPr>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7. Myslíš si, že naše škola zvládla distanční výuku?</a:t>
            </a:r>
          </a:p>
          <a:p>
            <a:pPr>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Asi jo, ale učitelé by měli méně tlačit na žáky.</a:t>
            </a:r>
          </a:p>
        </p:txBody>
      </p:sp>
      <p:sp>
        <p:nvSpPr>
          <p:cNvPr id="21" name="TextovéPole 20">
            <a:extLst>
              <a:ext uri="{FF2B5EF4-FFF2-40B4-BE49-F238E27FC236}">
                <a16:creationId xmlns:a16="http://schemas.microsoft.com/office/drawing/2014/main" id="{B4B2F39A-1D31-4618-8BB4-048E0BC6032F}"/>
              </a:ext>
            </a:extLst>
          </p:cNvPr>
          <p:cNvSpPr txBox="1"/>
          <p:nvPr/>
        </p:nvSpPr>
        <p:spPr>
          <a:xfrm>
            <a:off x="5221153" y="4571142"/>
            <a:ext cx="4429530" cy="581441"/>
          </a:xfrm>
          <a:prstGeom prst="rect">
            <a:avLst/>
          </a:prstGeom>
          <a:noFill/>
        </p:spPr>
        <p:txBody>
          <a:bodyPr wrap="square">
            <a:spAutoFit/>
          </a:bodyPr>
          <a:lstStyle/>
          <a:p>
            <a:pPr>
              <a:lnSpc>
                <a:spcPct val="107000"/>
              </a:lnSpc>
              <a:spcAft>
                <a:spcPts val="800"/>
              </a:spcAft>
            </a:pPr>
            <a:r>
              <a:rPr lang="cs-CZ" sz="1250" b="1" dirty="0">
                <a:effectLst/>
                <a:latin typeface="Arial" panose="020B0604020202020204" pitchFamily="34" charset="0"/>
                <a:ea typeface="Calibri" panose="020F0502020204030204" pitchFamily="34" charset="0"/>
                <a:cs typeface="Arial" panose="020B0604020202020204" pitchFamily="34" charset="0"/>
              </a:rPr>
              <a:t>8. Vrátíme se zpět do distanční výuky dle tebe?</a:t>
            </a:r>
          </a:p>
          <a:p>
            <a:pPr>
              <a:lnSpc>
                <a:spcPct val="107000"/>
              </a:lnSpc>
              <a:spcAft>
                <a:spcPts val="800"/>
              </a:spcAft>
            </a:pPr>
            <a:r>
              <a:rPr lang="cs-CZ" sz="1200" i="1" dirty="0">
                <a:effectLst/>
                <a:latin typeface="Arial" panose="020B0604020202020204" pitchFamily="34" charset="0"/>
                <a:ea typeface="Calibri" panose="020F0502020204030204" pitchFamily="34" charset="0"/>
                <a:cs typeface="Arial" panose="020B0604020202020204" pitchFamily="34" charset="0"/>
              </a:rPr>
              <a:t>Podle mě ano, na nějakou dobu určitě.</a:t>
            </a:r>
          </a:p>
        </p:txBody>
      </p:sp>
      <p:pic>
        <p:nvPicPr>
          <p:cNvPr id="1026" name="Picture 2" descr="Počítač Klávesnice Procesor - Obrázek zdarma na Pixabay">
            <a:extLst>
              <a:ext uri="{FF2B5EF4-FFF2-40B4-BE49-F238E27FC236}">
                <a16:creationId xmlns:a16="http://schemas.microsoft.com/office/drawing/2014/main" id="{CC6D2F13-6936-49AD-B54B-05A9479D8B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8559" y="5150048"/>
            <a:ext cx="2013646" cy="1699678"/>
          </a:xfrm>
          <a:prstGeom prst="rect">
            <a:avLst/>
          </a:prstGeom>
          <a:noFill/>
          <a:extLst>
            <a:ext uri="{909E8E84-426E-40DD-AFC4-6F175D3DCCD1}">
              <a14:hiddenFill xmlns:a14="http://schemas.microsoft.com/office/drawing/2010/main">
                <a:solidFill>
                  <a:srgbClr val="FFFFFF"/>
                </a:solidFill>
              </a14:hiddenFill>
            </a:ext>
          </a:extLst>
        </p:spPr>
      </p:pic>
      <p:pic>
        <p:nvPicPr>
          <p:cNvPr id="24" name="Obrázek 23">
            <a:extLst>
              <a:ext uri="{FF2B5EF4-FFF2-40B4-BE49-F238E27FC236}">
                <a16:creationId xmlns:a16="http://schemas.microsoft.com/office/drawing/2014/main" id="{B2D8B233-5550-4C58-B319-5EE5190A9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1374" y="5447477"/>
            <a:ext cx="911584" cy="533610"/>
          </a:xfrm>
          <a:prstGeom prst="rect">
            <a:avLst/>
          </a:prstGeom>
        </p:spPr>
      </p:pic>
      <p:pic>
        <p:nvPicPr>
          <p:cNvPr id="3" name="Obrázek 2" descr="Obsah obrázku tráva, exteriér, obloha, stojící&#10;&#10;Popis byl vytvořen automaticky">
            <a:extLst>
              <a:ext uri="{FF2B5EF4-FFF2-40B4-BE49-F238E27FC236}">
                <a16:creationId xmlns:a16="http://schemas.microsoft.com/office/drawing/2014/main" id="{5F67F811-4908-44D1-8BAD-C85518899274}"/>
              </a:ext>
            </a:extLst>
          </p:cNvPr>
          <p:cNvPicPr>
            <a:picLocks noChangeAspect="1"/>
          </p:cNvPicPr>
          <p:nvPr/>
        </p:nvPicPr>
        <p:blipFill rotWithShape="1">
          <a:blip r:embed="rId6">
            <a:extLst>
              <a:ext uri="{28A0092B-C50C-407E-A947-70E740481C1C}">
                <a14:useLocalDpi xmlns:a14="http://schemas.microsoft.com/office/drawing/2010/main" val="0"/>
              </a:ext>
            </a:extLst>
          </a:blip>
          <a:srcRect l="19761" r="3801"/>
          <a:stretch/>
        </p:blipFill>
        <p:spPr>
          <a:xfrm>
            <a:off x="2694854" y="3205338"/>
            <a:ext cx="1944220" cy="3391337"/>
          </a:xfrm>
          <a:prstGeom prst="rect">
            <a:avLst/>
          </a:prstGeom>
          <a:ln>
            <a:noFill/>
          </a:ln>
          <a:effectLst>
            <a:softEdge rad="112500"/>
          </a:effectLst>
        </p:spPr>
      </p:pic>
      <p:pic>
        <p:nvPicPr>
          <p:cNvPr id="7" name="Obrázek 6" descr="Obsah obrázku exteriér, tráva, osoba&#10;&#10;Popis byl vytvořen automaticky">
            <a:extLst>
              <a:ext uri="{FF2B5EF4-FFF2-40B4-BE49-F238E27FC236}">
                <a16:creationId xmlns:a16="http://schemas.microsoft.com/office/drawing/2014/main" id="{3A5388D2-0A8C-4DCA-89B7-73E133D2D4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6116" r="711"/>
          <a:stretch/>
        </p:blipFill>
        <p:spPr>
          <a:xfrm>
            <a:off x="314098" y="2998621"/>
            <a:ext cx="1953103" cy="3300172"/>
          </a:xfrm>
          <a:prstGeom prst="rect">
            <a:avLst/>
          </a:prstGeom>
          <a:ln>
            <a:noFill/>
          </a:ln>
          <a:effectLst>
            <a:softEdge rad="112500"/>
          </a:effectLst>
        </p:spPr>
      </p:pic>
      <p:sp>
        <p:nvSpPr>
          <p:cNvPr id="22" name="TextovéPole 21">
            <a:extLst>
              <a:ext uri="{FF2B5EF4-FFF2-40B4-BE49-F238E27FC236}">
                <a16:creationId xmlns:a16="http://schemas.microsoft.com/office/drawing/2014/main" id="{913D8408-3DFB-4126-979D-5E2352C92AF1}"/>
              </a:ext>
            </a:extLst>
          </p:cNvPr>
          <p:cNvSpPr txBox="1"/>
          <p:nvPr/>
        </p:nvSpPr>
        <p:spPr>
          <a:xfrm>
            <a:off x="3569555" y="2797677"/>
            <a:ext cx="998497" cy="276999"/>
          </a:xfrm>
          <a:prstGeom prst="rect">
            <a:avLst/>
          </a:prstGeom>
          <a:noFill/>
        </p:spPr>
        <p:txBody>
          <a:bodyPr wrap="square" rtlCol="0">
            <a:spAutoFit/>
          </a:bodyPr>
          <a:lstStyle/>
          <a:p>
            <a:pPr algn="r"/>
            <a:r>
              <a:rPr lang="cs-CZ" sz="1200" dirty="0">
                <a:latin typeface="Arial" panose="020B0604020202020204" pitchFamily="34" charset="0"/>
                <a:cs typeface="Arial" panose="020B0604020202020204" pitchFamily="34" charset="0"/>
              </a:rPr>
              <a:t>Bára</a:t>
            </a:r>
          </a:p>
        </p:txBody>
      </p:sp>
      <p:sp>
        <p:nvSpPr>
          <p:cNvPr id="26" name="TextovéPole 25">
            <a:extLst>
              <a:ext uri="{FF2B5EF4-FFF2-40B4-BE49-F238E27FC236}">
                <a16:creationId xmlns:a16="http://schemas.microsoft.com/office/drawing/2014/main" id="{0FAE12C3-8D8A-4014-A893-C1A5EF86671D}"/>
              </a:ext>
            </a:extLst>
          </p:cNvPr>
          <p:cNvSpPr txBox="1"/>
          <p:nvPr/>
        </p:nvSpPr>
        <p:spPr>
          <a:xfrm>
            <a:off x="8534966" y="5093520"/>
            <a:ext cx="1058293" cy="261610"/>
          </a:xfrm>
          <a:prstGeom prst="rect">
            <a:avLst/>
          </a:prstGeom>
          <a:noFill/>
        </p:spPr>
        <p:txBody>
          <a:bodyPr wrap="square" rtlCol="0">
            <a:spAutoFit/>
          </a:bodyPr>
          <a:lstStyle/>
          <a:p>
            <a:r>
              <a:rPr lang="cs-CZ" sz="1100" dirty="0">
                <a:latin typeface="Arial" panose="020B0604020202020204" pitchFamily="34" charset="0"/>
                <a:cs typeface="Arial" panose="020B0604020202020204" pitchFamily="34" charset="0"/>
              </a:rPr>
              <a:t>Bára a Jiří</a:t>
            </a:r>
          </a:p>
        </p:txBody>
      </p:sp>
    </p:spTree>
    <p:extLst>
      <p:ext uri="{BB962C8B-B14F-4D97-AF65-F5344CB8AC3E}">
        <p14:creationId xmlns:p14="http://schemas.microsoft.com/office/powerpoint/2010/main" val="165739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4826738" y="-7023"/>
            <a:ext cx="5062387" cy="6858000"/>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1225" y="0"/>
            <a:ext cx="4953000" cy="6858000"/>
          </a:xfrm>
          <a:prstGeom prst="rect">
            <a:avLst/>
          </a:prstGeom>
          <a:noFill/>
          <a:ln w="9525">
            <a:noFill/>
            <a:miter lim="800000"/>
            <a:headEnd/>
            <a:tailEnd/>
          </a:ln>
        </p:spPr>
      </p:pic>
      <p:sp>
        <p:nvSpPr>
          <p:cNvPr id="14" name="TextovéPole 13"/>
          <p:cNvSpPr txBox="1"/>
          <p:nvPr/>
        </p:nvSpPr>
        <p:spPr>
          <a:xfrm>
            <a:off x="9282" y="6481645"/>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8</a:t>
            </a:r>
          </a:p>
        </p:txBody>
      </p:sp>
      <p:sp>
        <p:nvSpPr>
          <p:cNvPr id="15" name="Obdélník 14"/>
          <p:cNvSpPr/>
          <p:nvPr/>
        </p:nvSpPr>
        <p:spPr>
          <a:xfrm>
            <a:off x="5350656" y="3354378"/>
            <a:ext cx="2059616" cy="261610"/>
          </a:xfrm>
          <a:prstGeom prst="rect">
            <a:avLst/>
          </a:prstGeom>
        </p:spPr>
        <p:txBody>
          <a:bodyPr wrap="square">
            <a:spAutoFit/>
          </a:bodyPr>
          <a:lstStyle/>
          <a:p>
            <a:r>
              <a:rPr lang="cs-CZ" sz="1100" dirty="0"/>
              <a:t>.</a:t>
            </a:r>
          </a:p>
        </p:txBody>
      </p:sp>
      <p:sp>
        <p:nvSpPr>
          <p:cNvPr id="16" name="TextovéPole 15"/>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9</a:t>
            </a:r>
          </a:p>
        </p:txBody>
      </p:sp>
      <p:sp>
        <p:nvSpPr>
          <p:cNvPr id="17" name="Rectangle 2"/>
          <p:cNvSpPr/>
          <p:nvPr/>
        </p:nvSpPr>
        <p:spPr>
          <a:xfrm>
            <a:off x="253252" y="1504939"/>
            <a:ext cx="4411715" cy="415498"/>
          </a:xfrm>
          <a:prstGeom prst="rect">
            <a:avLst/>
          </a:prstGeom>
        </p:spPr>
        <p:txBody>
          <a:bodyPr wrap="square">
            <a:spAutoFit/>
          </a:bodyPr>
          <a:lstStyle/>
          <a:p>
            <a:pPr algn="just"/>
            <a:r>
              <a:rPr lang="cs-CZ" sz="1050" dirty="0"/>
              <a:t>          </a:t>
            </a:r>
          </a:p>
          <a:p>
            <a:pPr algn="just"/>
            <a:endParaRPr lang="cs-CZ" sz="1050" dirty="0"/>
          </a:p>
        </p:txBody>
      </p:sp>
      <p:sp>
        <p:nvSpPr>
          <p:cNvPr id="18"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sp>
        <p:nvSpPr>
          <p:cNvPr id="2" name="Obdélník 1">
            <a:extLst>
              <a:ext uri="{FF2B5EF4-FFF2-40B4-BE49-F238E27FC236}">
                <a16:creationId xmlns:a16="http://schemas.microsoft.com/office/drawing/2014/main" id="{45527468-091F-4422-92EF-E32D48BC962B}"/>
              </a:ext>
            </a:extLst>
          </p:cNvPr>
          <p:cNvSpPr/>
          <p:nvPr/>
        </p:nvSpPr>
        <p:spPr>
          <a:xfrm>
            <a:off x="334873" y="424136"/>
            <a:ext cx="4248472" cy="7604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 name="TextovéPole 2">
            <a:extLst>
              <a:ext uri="{FF2B5EF4-FFF2-40B4-BE49-F238E27FC236}">
                <a16:creationId xmlns:a16="http://schemas.microsoft.com/office/drawing/2014/main" id="{9091F951-99AE-4EF1-948A-B3495618635B}"/>
              </a:ext>
            </a:extLst>
          </p:cNvPr>
          <p:cNvSpPr txBox="1"/>
          <p:nvPr/>
        </p:nvSpPr>
        <p:spPr>
          <a:xfrm>
            <a:off x="353489" y="511967"/>
            <a:ext cx="4248472" cy="584775"/>
          </a:xfrm>
          <a:prstGeom prst="rect">
            <a:avLst/>
          </a:prstGeom>
          <a:noFill/>
        </p:spPr>
        <p:txBody>
          <a:bodyPr wrap="square" rtlCol="0">
            <a:spAutoFit/>
          </a:bodyPr>
          <a:lstStyle/>
          <a:p>
            <a:pPr algn="ctr"/>
            <a:r>
              <a:rPr lang="cs-CZ" sz="3200" b="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Maturita? Cože, už?</a:t>
            </a:r>
          </a:p>
        </p:txBody>
      </p:sp>
      <p:sp>
        <p:nvSpPr>
          <p:cNvPr id="19" name="TextovéPole 18">
            <a:extLst>
              <a:ext uri="{FF2B5EF4-FFF2-40B4-BE49-F238E27FC236}">
                <a16:creationId xmlns:a16="http://schemas.microsoft.com/office/drawing/2014/main" id="{1E9C4DCE-82BB-4B55-8E6F-4233C1E8405B}"/>
              </a:ext>
            </a:extLst>
          </p:cNvPr>
          <p:cNvSpPr txBox="1"/>
          <p:nvPr/>
        </p:nvSpPr>
        <p:spPr>
          <a:xfrm>
            <a:off x="253251" y="1374852"/>
            <a:ext cx="4411716" cy="1015663"/>
          </a:xfrm>
          <a:prstGeom prst="rect">
            <a:avLst/>
          </a:prstGeom>
          <a:noFill/>
        </p:spPr>
        <p:txBody>
          <a:bodyPr wrap="square">
            <a:spAutoFit/>
          </a:bodyPr>
          <a:lstStyle/>
          <a:p>
            <a:pPr algn="just"/>
            <a:r>
              <a:rPr lang="cs-CZ" sz="1200" dirty="0">
                <a:latin typeface="Arial" panose="020B0604020202020204" pitchFamily="34" charset="0"/>
                <a:ea typeface="Calibri" panose="020F0502020204030204" pitchFamily="34" charset="0"/>
                <a:cs typeface="Arial" panose="020B0604020202020204" pitchFamily="34" charset="0"/>
              </a:rPr>
              <a:t>M</a:t>
            </a:r>
            <a:r>
              <a:rPr lang="cs-CZ" sz="1200" dirty="0">
                <a:effectLst/>
                <a:latin typeface="Arial" panose="020B0604020202020204" pitchFamily="34" charset="0"/>
                <a:ea typeface="Calibri" panose="020F0502020204030204" pitchFamily="34" charset="0"/>
                <a:cs typeface="Arial" panose="020B0604020202020204" pitchFamily="34" charset="0"/>
              </a:rPr>
              <a:t>ožná jste si někdy říkali, jaký je život </a:t>
            </a:r>
            <a:r>
              <a:rPr lang="cs-CZ" sz="1200" dirty="0">
                <a:latin typeface="Arial" panose="020B0604020202020204" pitchFamily="34" charset="0"/>
                <a:ea typeface="Calibri" panose="020F0502020204030204" pitchFamily="34" charset="0"/>
                <a:cs typeface="Arial" panose="020B0604020202020204" pitchFamily="34" charset="0"/>
              </a:rPr>
              <a:t>maturantů</a:t>
            </a:r>
            <a:r>
              <a:rPr lang="cs-CZ" sz="1200" dirty="0">
                <a:effectLst/>
                <a:latin typeface="Arial" panose="020B0604020202020204" pitchFamily="34" charset="0"/>
                <a:ea typeface="Calibri" panose="020F0502020204030204" pitchFamily="34" charset="0"/>
                <a:cs typeface="Arial" panose="020B0604020202020204" pitchFamily="34" charset="0"/>
              </a:rPr>
              <a:t>. </a:t>
            </a:r>
            <a:r>
              <a:rPr lang="cs-CZ" sz="1200" dirty="0">
                <a:latin typeface="Arial" panose="020B0604020202020204" pitchFamily="34" charset="0"/>
                <a:ea typeface="Calibri" panose="020F0502020204030204" pitchFamily="34" charset="0"/>
                <a:cs typeface="Arial" panose="020B0604020202020204" pitchFamily="34" charset="0"/>
              </a:rPr>
              <a:t>Pro představu nabízíme pohled,</a:t>
            </a:r>
            <a:r>
              <a:rPr lang="cs-CZ" sz="1200" dirty="0">
                <a:effectLst/>
                <a:latin typeface="Arial" panose="020B0604020202020204" pitchFamily="34" charset="0"/>
                <a:ea typeface="Calibri" panose="020F0502020204030204" pitchFamily="34" charset="0"/>
                <a:cs typeface="Arial" panose="020B0604020202020204" pitchFamily="34" charset="0"/>
              </a:rPr>
              <a:t> který možná bude realitou, až </a:t>
            </a:r>
            <a:r>
              <a:rPr lang="cs-CZ" sz="1200" dirty="0">
                <a:latin typeface="Arial" panose="020B0604020202020204" pitchFamily="34" charset="0"/>
                <a:ea typeface="Calibri" panose="020F0502020204030204" pitchFamily="34" charset="0"/>
                <a:cs typeface="Arial" panose="020B0604020202020204" pitchFamily="34" charset="0"/>
              </a:rPr>
              <a:t>se dostanete</a:t>
            </a:r>
            <a:r>
              <a:rPr lang="cs-CZ" sz="1200" dirty="0">
                <a:effectLst/>
                <a:latin typeface="Arial" panose="020B0604020202020204" pitchFamily="34" charset="0"/>
                <a:ea typeface="Calibri" panose="020F0502020204030204" pitchFamily="34" charset="0"/>
                <a:cs typeface="Arial" panose="020B0604020202020204" pitchFamily="34" charset="0"/>
              </a:rPr>
              <a:t> právě vy </a:t>
            </a:r>
            <a:r>
              <a:rPr lang="cs-CZ" sz="1200" dirty="0">
                <a:latin typeface="Arial" panose="020B0604020202020204" pitchFamily="34" charset="0"/>
                <a:ea typeface="Calibri" panose="020F0502020204030204" pitchFamily="34" charset="0"/>
                <a:cs typeface="Arial" panose="020B0604020202020204" pitchFamily="34" charset="0"/>
              </a:rPr>
              <a:t>do</a:t>
            </a:r>
            <a:r>
              <a:rPr lang="cs-CZ" sz="1200" dirty="0">
                <a:effectLst/>
                <a:latin typeface="Arial" panose="020B0604020202020204" pitchFamily="34" charset="0"/>
                <a:ea typeface="Calibri" panose="020F0502020204030204" pitchFamily="34" charset="0"/>
                <a:cs typeface="Arial" panose="020B0604020202020204" pitchFamily="34" charset="0"/>
              </a:rPr>
              <a:t> 4. ročníku a budete se připravovat na maturitní zkoušku. </a:t>
            </a:r>
            <a:r>
              <a:rPr lang="cs-CZ" sz="1200" dirty="0">
                <a:latin typeface="Arial" panose="020B0604020202020204" pitchFamily="34" charset="0"/>
                <a:ea typeface="Calibri" panose="020F0502020204030204" pitchFamily="34" charset="0"/>
                <a:cs typeface="Arial" panose="020B0604020202020204" pitchFamily="34" charset="0"/>
              </a:rPr>
              <a:t>Zeptali jsme se</a:t>
            </a:r>
            <a:r>
              <a:rPr lang="cs-CZ" sz="1200" dirty="0">
                <a:effectLst/>
                <a:latin typeface="Arial" panose="020B0604020202020204" pitchFamily="34" charset="0"/>
                <a:ea typeface="Calibri" panose="020F0502020204030204" pitchFamily="34" charset="0"/>
                <a:cs typeface="Arial" panose="020B0604020202020204" pitchFamily="34" charset="0"/>
              </a:rPr>
              <a:t> Diany z oboru Veřejnosprávní činnost.</a:t>
            </a:r>
            <a:endParaRPr lang="cs-CZ" sz="1200" dirty="0">
              <a:latin typeface="Arial" panose="020B0604020202020204" pitchFamily="34" charset="0"/>
              <a:cs typeface="Arial" panose="020B0604020202020204" pitchFamily="34" charset="0"/>
            </a:endParaRPr>
          </a:p>
        </p:txBody>
      </p:sp>
      <p:sp>
        <p:nvSpPr>
          <p:cNvPr id="20" name="TextovéPole 19">
            <a:extLst>
              <a:ext uri="{FF2B5EF4-FFF2-40B4-BE49-F238E27FC236}">
                <a16:creationId xmlns:a16="http://schemas.microsoft.com/office/drawing/2014/main" id="{3D744BC0-1694-4BFE-A3E5-6A6BBFB47E66}"/>
              </a:ext>
            </a:extLst>
          </p:cNvPr>
          <p:cNvSpPr txBox="1"/>
          <p:nvPr/>
        </p:nvSpPr>
        <p:spPr>
          <a:xfrm>
            <a:off x="262535" y="2590571"/>
            <a:ext cx="4434249" cy="1057597"/>
          </a:xfrm>
          <a:prstGeom prst="rect">
            <a:avLst/>
          </a:prstGeom>
          <a:noFill/>
        </p:spPr>
        <p:txBody>
          <a:bodyPr wrap="square">
            <a:spAutoFit/>
          </a:bodyPr>
          <a:lstStyle/>
          <a:p>
            <a:pPr hangingPunct="0">
              <a:lnSpc>
                <a:spcPct val="115000"/>
              </a:lnSpc>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1. Jak se připravuješ na maturitu?</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lnSpc>
                <a:spcPct val="115000"/>
              </a:lnSpc>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Snažím se tak, abych něco udělala, ale abych se nepředřela. Už se mi několikrát potvrdilo, že když se na to jen párkrát podívám, vím víc, než kdybych se několik hodin učila.</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TextovéPole 20">
            <a:extLst>
              <a:ext uri="{FF2B5EF4-FFF2-40B4-BE49-F238E27FC236}">
                <a16:creationId xmlns:a16="http://schemas.microsoft.com/office/drawing/2014/main" id="{F8FAD0A3-75FC-4C24-B246-F82B3892D5FF}"/>
              </a:ext>
            </a:extLst>
          </p:cNvPr>
          <p:cNvSpPr txBox="1"/>
          <p:nvPr/>
        </p:nvSpPr>
        <p:spPr>
          <a:xfrm>
            <a:off x="253251" y="3765367"/>
            <a:ext cx="4411716" cy="1291251"/>
          </a:xfrm>
          <a:prstGeom prst="rect">
            <a:avLst/>
          </a:prstGeom>
          <a:noFill/>
        </p:spPr>
        <p:txBody>
          <a:bodyPr wrap="square">
            <a:spAutoFit/>
          </a:bodyPr>
          <a:lstStyle/>
          <a:p>
            <a:pPr hangingPunct="0">
              <a:lnSpc>
                <a:spcPct val="115000"/>
              </a:lnSpc>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2. Jaké jsou tvoje plány po střední?</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lnSpc>
                <a:spcPct val="115000"/>
              </a:lnSpc>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Tak zaprvé chci jít stoprocentně na výšku. Vím jistě, že bych to chtěla zkusit. Pokud mi to nevyjde, asi bych šla pracovat. A kdyby mi ani to nevycházelo, moc ráda bych chtěla cestovat. Přesně v tomhle pořadí.</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ovéPole 21">
            <a:extLst>
              <a:ext uri="{FF2B5EF4-FFF2-40B4-BE49-F238E27FC236}">
                <a16:creationId xmlns:a16="http://schemas.microsoft.com/office/drawing/2014/main" id="{F7FE89AB-2881-4260-8445-7FBCA46D5367}"/>
              </a:ext>
            </a:extLst>
          </p:cNvPr>
          <p:cNvSpPr txBox="1"/>
          <p:nvPr/>
        </p:nvSpPr>
        <p:spPr>
          <a:xfrm>
            <a:off x="202923" y="5124949"/>
            <a:ext cx="4474441" cy="1078885"/>
          </a:xfrm>
          <a:prstGeom prst="rect">
            <a:avLst/>
          </a:prstGeom>
          <a:noFill/>
        </p:spPr>
        <p:txBody>
          <a:bodyPr wrap="square">
            <a:spAutoFit/>
          </a:bodyPr>
          <a:lstStyle/>
          <a:p>
            <a:pPr hangingPunct="0">
              <a:lnSpc>
                <a:spcPct val="115000"/>
              </a:lnSpc>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3. Ovlivnil tě nějak </a:t>
            </a:r>
            <a:r>
              <a:rPr lang="cs-CZ" sz="1250" b="1" kern="150" dirty="0" err="1">
                <a:effectLst/>
                <a:latin typeface="Arial" panose="020B0604020202020204" pitchFamily="34" charset="0"/>
                <a:ea typeface="Calibri" panose="020F0502020204030204" pitchFamily="34" charset="0"/>
                <a:cs typeface="Arial" panose="020B0604020202020204" pitchFamily="34" charset="0"/>
              </a:rPr>
              <a:t>lockdown</a:t>
            </a:r>
            <a:r>
              <a:rPr lang="cs-CZ" sz="1250" b="1" kern="150" dirty="0">
                <a:effectLst/>
                <a:latin typeface="Arial" panose="020B0604020202020204" pitchFamily="34" charset="0"/>
                <a:ea typeface="Calibri" panose="020F0502020204030204" pitchFamily="34" charset="0"/>
                <a:cs typeface="Arial" panose="020B0604020202020204" pitchFamily="34" charset="0"/>
              </a:rPr>
              <a:t>?</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lnSpc>
                <a:spcPct val="115000"/>
              </a:lnSpc>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Rozhodně ano! Nejdřív jsem se snažila, ale postupně se mi čím dál tím míň chtělo. Začala jsem ztrácet motivaci, abych vůbec něco dělala.</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TextovéPole 22">
            <a:extLst>
              <a:ext uri="{FF2B5EF4-FFF2-40B4-BE49-F238E27FC236}">
                <a16:creationId xmlns:a16="http://schemas.microsoft.com/office/drawing/2014/main" id="{8B872F8F-91BF-438A-8C55-FDF63B3C8C46}"/>
              </a:ext>
            </a:extLst>
          </p:cNvPr>
          <p:cNvSpPr txBox="1"/>
          <p:nvPr/>
        </p:nvSpPr>
        <p:spPr>
          <a:xfrm>
            <a:off x="5103599" y="778195"/>
            <a:ext cx="4542411" cy="1159292"/>
          </a:xfrm>
          <a:prstGeom prst="rect">
            <a:avLst/>
          </a:prstGeom>
          <a:noFill/>
        </p:spPr>
        <p:txBody>
          <a:bodyPr wrap="square">
            <a:spAutoFit/>
          </a:bodyPr>
          <a:lstStyle/>
          <a:p>
            <a:pPr hangingPunct="0">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4. Našlo se něco během distanční výuky, co bys změnila na přístupu učitelů?</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Asi ne. Myslím si, že se k tomu všichni učitelé postavili zodpovědně a snažili se nám toho předat co nejvíce, i když to nebylo jednoduché.</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ovéPole 23">
            <a:extLst>
              <a:ext uri="{FF2B5EF4-FFF2-40B4-BE49-F238E27FC236}">
                <a16:creationId xmlns:a16="http://schemas.microsoft.com/office/drawing/2014/main" id="{713A0583-6D91-4B85-8972-68D1390ED415}"/>
              </a:ext>
            </a:extLst>
          </p:cNvPr>
          <p:cNvSpPr txBox="1"/>
          <p:nvPr/>
        </p:nvSpPr>
        <p:spPr>
          <a:xfrm>
            <a:off x="5097369" y="2031636"/>
            <a:ext cx="4686275" cy="1087734"/>
          </a:xfrm>
          <a:prstGeom prst="rect">
            <a:avLst/>
          </a:prstGeom>
          <a:noFill/>
        </p:spPr>
        <p:txBody>
          <a:bodyPr wrap="square">
            <a:spAutoFit/>
          </a:bodyPr>
          <a:lstStyle/>
          <a:p>
            <a:pPr hangingPunct="0">
              <a:lnSpc>
                <a:spcPct val="115000"/>
              </a:lnSpc>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5. Jak jsi smířená s tím, že se budeš muset se vším loučit? </a:t>
            </a:r>
            <a:r>
              <a:rPr lang="cs-CZ" sz="1250" b="1" kern="150" dirty="0">
                <a:latin typeface="Arial" panose="020B0604020202020204" pitchFamily="34" charset="0"/>
                <a:ea typeface="Calibri" panose="020F0502020204030204" pitchFamily="34" charset="0"/>
                <a:cs typeface="Arial" panose="020B0604020202020204" pitchFamily="34" charset="0"/>
              </a:rPr>
              <a:t>Se </a:t>
            </a:r>
            <a:r>
              <a:rPr lang="cs-CZ" sz="1250" b="1" kern="150" dirty="0">
                <a:effectLst/>
                <a:latin typeface="Arial" panose="020B0604020202020204" pitchFamily="34" charset="0"/>
                <a:ea typeface="Calibri" panose="020F0502020204030204" pitchFamily="34" charset="0"/>
                <a:cs typeface="Arial" panose="020B0604020202020204" pitchFamily="34" charset="0"/>
              </a:rPr>
              <a:t>střední školou, učiteli, spolužáky atd.</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lnSpc>
                <a:spcPct val="115000"/>
              </a:lnSpc>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Radši si ani neuvědomuji, že už končíme. Snažím se na to nemyslet.</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TextovéPole 24">
            <a:extLst>
              <a:ext uri="{FF2B5EF4-FFF2-40B4-BE49-F238E27FC236}">
                <a16:creationId xmlns:a16="http://schemas.microsoft.com/office/drawing/2014/main" id="{390DE18E-B8D4-4FC1-BA71-7C17D24FAFBB}"/>
              </a:ext>
            </a:extLst>
          </p:cNvPr>
          <p:cNvSpPr txBox="1"/>
          <p:nvPr/>
        </p:nvSpPr>
        <p:spPr>
          <a:xfrm>
            <a:off x="5097369" y="3254413"/>
            <a:ext cx="4542411" cy="597599"/>
          </a:xfrm>
          <a:prstGeom prst="rect">
            <a:avLst/>
          </a:prstGeom>
          <a:noFill/>
        </p:spPr>
        <p:txBody>
          <a:bodyPr wrap="square">
            <a:spAutoFit/>
          </a:bodyPr>
          <a:lstStyle/>
          <a:p>
            <a:pPr hangingPunct="0">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6. Plánuješ zůstat v kontaktu s třídou a třídní učitelkou?</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S třídní ano a s pár vyvolenýma ze třídy asi taky.</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TextovéPole 26">
            <a:extLst>
              <a:ext uri="{FF2B5EF4-FFF2-40B4-BE49-F238E27FC236}">
                <a16:creationId xmlns:a16="http://schemas.microsoft.com/office/drawing/2014/main" id="{8E5639AA-6D55-4BDB-ACC1-6345FDB61020}"/>
              </a:ext>
            </a:extLst>
          </p:cNvPr>
          <p:cNvSpPr txBox="1"/>
          <p:nvPr/>
        </p:nvSpPr>
        <p:spPr>
          <a:xfrm>
            <a:off x="5070145" y="3978421"/>
            <a:ext cx="4591886" cy="1291251"/>
          </a:xfrm>
          <a:prstGeom prst="rect">
            <a:avLst/>
          </a:prstGeom>
          <a:noFill/>
        </p:spPr>
        <p:txBody>
          <a:bodyPr wrap="square">
            <a:spAutoFit/>
          </a:bodyPr>
          <a:lstStyle/>
          <a:p>
            <a:pPr hangingPunct="0">
              <a:lnSpc>
                <a:spcPct val="115000"/>
              </a:lnSpc>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7. Je něco, co bys na této škole změnila?</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lnSpc>
                <a:spcPct val="115000"/>
              </a:lnSpc>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Moc bych si přála, aby se naše </a:t>
            </a:r>
            <a:r>
              <a:rPr lang="cs-CZ" sz="1200" i="1" kern="150" dirty="0">
                <a:latin typeface="Arial" panose="020B0604020202020204" pitchFamily="34" charset="0"/>
                <a:ea typeface="Calibri" panose="020F0502020204030204" pitchFamily="34" charset="0"/>
                <a:cs typeface="Arial" panose="020B0604020202020204" pitchFamily="34" charset="0"/>
              </a:rPr>
              <a:t>o</a:t>
            </a:r>
            <a:r>
              <a:rPr lang="cs-CZ" sz="1200" i="1" kern="150" dirty="0">
                <a:effectLst/>
                <a:latin typeface="Arial" panose="020B0604020202020204" pitchFamily="34" charset="0"/>
                <a:ea typeface="Calibri" panose="020F0502020204030204" pitchFamily="34" charset="0"/>
                <a:cs typeface="Arial" panose="020B0604020202020204" pitchFamily="34" charset="0"/>
              </a:rPr>
              <a:t>bchodní akademie více spojovala s průmyslovkou. Bylo by fajn, kdybychom s nimi měli více akcí a vídali se s nimi častěji. Pamatuji si, že dříve už to tak bylo.</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TextovéPole 28">
            <a:extLst>
              <a:ext uri="{FF2B5EF4-FFF2-40B4-BE49-F238E27FC236}">
                <a16:creationId xmlns:a16="http://schemas.microsoft.com/office/drawing/2014/main" id="{30D7CA41-9989-434A-A409-C3D27FE9450B}"/>
              </a:ext>
            </a:extLst>
          </p:cNvPr>
          <p:cNvSpPr txBox="1"/>
          <p:nvPr/>
        </p:nvSpPr>
        <p:spPr>
          <a:xfrm>
            <a:off x="5097369" y="5337315"/>
            <a:ext cx="4555378" cy="866519"/>
          </a:xfrm>
          <a:prstGeom prst="rect">
            <a:avLst/>
          </a:prstGeom>
          <a:noFill/>
        </p:spPr>
        <p:txBody>
          <a:bodyPr wrap="square">
            <a:spAutoFit/>
          </a:bodyPr>
          <a:lstStyle/>
          <a:p>
            <a:pPr hangingPunct="0">
              <a:lnSpc>
                <a:spcPct val="115000"/>
              </a:lnSpc>
              <a:spcAft>
                <a:spcPts val="1000"/>
              </a:spcAft>
            </a:pPr>
            <a:r>
              <a:rPr lang="cs-CZ" sz="1250" b="1" kern="150" dirty="0">
                <a:effectLst/>
                <a:latin typeface="Arial" panose="020B0604020202020204" pitchFamily="34" charset="0"/>
                <a:ea typeface="Calibri" panose="020F0502020204030204" pitchFamily="34" charset="0"/>
                <a:cs typeface="Arial" panose="020B0604020202020204" pitchFamily="34" charset="0"/>
              </a:rPr>
              <a:t>8. Jaký byl tvůj nejlepší zážitek za čtyři roky?</a:t>
            </a:r>
            <a:endParaRPr lang="cs-CZ" sz="1250" kern="150" dirty="0">
              <a:effectLst/>
              <a:latin typeface="Arial" panose="020B0604020202020204" pitchFamily="34" charset="0"/>
              <a:ea typeface="Times New Roman" panose="02020603050405020304" pitchFamily="18" charset="0"/>
              <a:cs typeface="Arial" panose="020B0604020202020204" pitchFamily="34" charset="0"/>
            </a:endParaRPr>
          </a:p>
          <a:p>
            <a:pPr hangingPunct="0">
              <a:lnSpc>
                <a:spcPct val="115000"/>
              </a:lnSpc>
              <a:spcAft>
                <a:spcPts val="1000"/>
              </a:spcAft>
            </a:pPr>
            <a:r>
              <a:rPr lang="cs-CZ" sz="1200" i="1" kern="150" dirty="0">
                <a:effectLst/>
                <a:latin typeface="Arial" panose="020B0604020202020204" pitchFamily="34" charset="0"/>
                <a:ea typeface="Calibri" panose="020F0502020204030204" pitchFamily="34" charset="0"/>
                <a:cs typeface="Arial" panose="020B0604020202020204" pitchFamily="34" charset="0"/>
              </a:rPr>
              <a:t>Určitě vánoční zájezd do Prahy a návštěva Poslanecké sněmovny, když jsem viděla, jak poslanci pilně pracují ;)</a:t>
            </a:r>
            <a:endParaRPr lang="cs-CZ" sz="1200" i="1" kern="15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25840033"/>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19934</TotalTime>
  <Words>2034</Words>
  <Application>Microsoft Office PowerPoint</Application>
  <PresentationFormat>A4 (210 × 297 mm)</PresentationFormat>
  <Paragraphs>131</Paragraphs>
  <Slides>8</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vt:i4>
      </vt:variant>
    </vt:vector>
  </HeadingPairs>
  <TitlesOfParts>
    <vt:vector size="14" baseType="lpstr">
      <vt:lpstr>arial</vt:lpstr>
      <vt:lpstr>arial</vt:lpstr>
      <vt:lpstr>Calibri</vt:lpstr>
      <vt:lpstr>Impact</vt:lpstr>
      <vt:lpstr>Times New Roman</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ASUS</dc:creator>
  <cp:lastModifiedBy>Marie Mikulcova</cp:lastModifiedBy>
  <cp:revision>362</cp:revision>
  <cp:lastPrinted>2019-11-26T16:14:21Z</cp:lastPrinted>
  <dcterms:created xsi:type="dcterms:W3CDTF">2013-11-21T16:09:22Z</dcterms:created>
  <dcterms:modified xsi:type="dcterms:W3CDTF">2021-12-21T10:02:11Z</dcterms:modified>
</cp:coreProperties>
</file>