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7" r:id="rId3"/>
    <p:sldId id="268" r:id="rId4"/>
    <p:sldId id="257" r:id="rId5"/>
    <p:sldId id="266" r:id="rId6"/>
    <p:sldId id="259" r:id="rId7"/>
    <p:sldId id="272" r:id="rId8"/>
    <p:sldId id="270" r:id="rId9"/>
  </p:sldIdLst>
  <p:sldSz cx="9906000" cy="6858000" type="A4"/>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99"/>
    <a:srgbClr val="FF9933"/>
    <a:srgbClr val="3399FF"/>
    <a:srgbClr val="FFCC66"/>
    <a:srgbClr val="99FF66"/>
    <a:srgbClr val="33CCFF"/>
    <a:srgbClr val="6699FF"/>
    <a:srgbClr val="E091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6650" autoAdjust="0"/>
  </p:normalViewPr>
  <p:slideViewPr>
    <p:cSldViewPr>
      <p:cViewPr varScale="1">
        <p:scale>
          <a:sx n="111" d="100"/>
          <a:sy n="111" d="100"/>
        </p:scale>
        <p:origin x="1698" y="1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650"/>
          </a:xfrm>
          <a:prstGeom prst="rect">
            <a:avLst/>
          </a:prstGeom>
        </p:spPr>
        <p:txBody>
          <a:bodyPr vert="horz" lIns="91419" tIns="45709" rIns="91419" bIns="45709" rtlCol="0"/>
          <a:lstStyle>
            <a:lvl1pPr algn="l">
              <a:defRPr sz="1200"/>
            </a:lvl1pPr>
          </a:lstStyle>
          <a:p>
            <a:endParaRPr lang="cs-CZ"/>
          </a:p>
        </p:txBody>
      </p:sp>
      <p:sp>
        <p:nvSpPr>
          <p:cNvPr id="3" name="Zástupný symbol pro datum 2"/>
          <p:cNvSpPr>
            <a:spLocks noGrp="1"/>
          </p:cNvSpPr>
          <p:nvPr>
            <p:ph type="dt" sz="quarter" idx="1"/>
          </p:nvPr>
        </p:nvSpPr>
        <p:spPr>
          <a:xfrm>
            <a:off x="3849899" y="0"/>
            <a:ext cx="2946189" cy="496650"/>
          </a:xfrm>
          <a:prstGeom prst="rect">
            <a:avLst/>
          </a:prstGeom>
        </p:spPr>
        <p:txBody>
          <a:bodyPr vert="horz" lIns="91419" tIns="45709" rIns="91419" bIns="45709" rtlCol="0"/>
          <a:lstStyle>
            <a:lvl1pPr algn="r">
              <a:defRPr sz="1200"/>
            </a:lvl1pPr>
          </a:lstStyle>
          <a:p>
            <a:fld id="{F5EB3540-CAD3-429A-8CF8-BD40ECFB8FD3}" type="datetimeFigureOut">
              <a:rPr lang="cs-CZ" smtClean="0"/>
              <a:pPr/>
              <a:t>26.11.2019</a:t>
            </a:fld>
            <a:endParaRPr lang="cs-CZ"/>
          </a:p>
        </p:txBody>
      </p:sp>
      <p:sp>
        <p:nvSpPr>
          <p:cNvPr id="4" name="Zástupný symbol pro zápatí 3"/>
          <p:cNvSpPr>
            <a:spLocks noGrp="1"/>
          </p:cNvSpPr>
          <p:nvPr>
            <p:ph type="ftr" sz="quarter" idx="2"/>
          </p:nvPr>
        </p:nvSpPr>
        <p:spPr>
          <a:xfrm>
            <a:off x="1" y="9428402"/>
            <a:ext cx="2946189" cy="496650"/>
          </a:xfrm>
          <a:prstGeom prst="rect">
            <a:avLst/>
          </a:prstGeom>
        </p:spPr>
        <p:txBody>
          <a:bodyPr vert="horz" lIns="91419" tIns="45709" rIns="91419" bIns="4570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899" y="9428402"/>
            <a:ext cx="2946189" cy="496650"/>
          </a:xfrm>
          <a:prstGeom prst="rect">
            <a:avLst/>
          </a:prstGeom>
        </p:spPr>
        <p:txBody>
          <a:bodyPr vert="horz" lIns="91419" tIns="45709" rIns="91419" bIns="45709" rtlCol="0" anchor="b"/>
          <a:lstStyle>
            <a:lvl1pPr algn="r">
              <a:defRPr sz="1200"/>
            </a:lvl1pPr>
          </a:lstStyle>
          <a:p>
            <a:fld id="{AAB5E4EB-8296-4174-8BE7-DE1E7C0B184E}" type="slidenum">
              <a:rPr lang="cs-CZ" smtClean="0"/>
              <a:pPr/>
              <a:t>‹#›</a:t>
            </a:fld>
            <a:endParaRPr lang="cs-CZ"/>
          </a:p>
        </p:txBody>
      </p:sp>
    </p:spTree>
    <p:extLst>
      <p:ext uri="{BB962C8B-B14F-4D97-AF65-F5344CB8AC3E}">
        <p14:creationId xmlns:p14="http://schemas.microsoft.com/office/powerpoint/2010/main" val="12625848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650"/>
          </a:xfrm>
          <a:prstGeom prst="rect">
            <a:avLst/>
          </a:prstGeom>
        </p:spPr>
        <p:txBody>
          <a:bodyPr vert="horz" lIns="91419" tIns="45709" rIns="91419" bIns="4570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650"/>
          </a:xfrm>
          <a:prstGeom prst="rect">
            <a:avLst/>
          </a:prstGeom>
        </p:spPr>
        <p:txBody>
          <a:bodyPr vert="horz" lIns="91419" tIns="45709" rIns="91419" bIns="45709" rtlCol="0"/>
          <a:lstStyle>
            <a:lvl1pPr algn="r">
              <a:defRPr sz="1200"/>
            </a:lvl1pPr>
          </a:lstStyle>
          <a:p>
            <a:fld id="{839D2375-D798-4357-A7F1-5ECAEDBDA360}" type="datetimeFigureOut">
              <a:rPr lang="cs-CZ" smtClean="0"/>
              <a:pPr/>
              <a:t>26.11.2019</a:t>
            </a:fld>
            <a:endParaRPr lang="cs-CZ"/>
          </a:p>
        </p:txBody>
      </p:sp>
      <p:sp>
        <p:nvSpPr>
          <p:cNvPr id="4" name="Zástupný symbol pro obrázek snímku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1419" tIns="45709" rIns="91419" bIns="45709" rtlCol="0" anchor="ctr"/>
          <a:lstStyle/>
          <a:p>
            <a:endParaRPr lang="cs-CZ"/>
          </a:p>
        </p:txBody>
      </p:sp>
      <p:sp>
        <p:nvSpPr>
          <p:cNvPr id="5" name="Zástupný symbol pro poznámky 4"/>
          <p:cNvSpPr>
            <a:spLocks noGrp="1"/>
          </p:cNvSpPr>
          <p:nvPr>
            <p:ph type="body" sz="quarter" idx="3"/>
          </p:nvPr>
        </p:nvSpPr>
        <p:spPr>
          <a:xfrm>
            <a:off x="679768" y="4715789"/>
            <a:ext cx="5438140" cy="4466670"/>
          </a:xfrm>
          <a:prstGeom prst="rect">
            <a:avLst/>
          </a:prstGeom>
        </p:spPr>
        <p:txBody>
          <a:bodyPr vert="horz" lIns="91419" tIns="45709" rIns="91419" bIns="45709"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28402"/>
            <a:ext cx="2946189" cy="496650"/>
          </a:xfrm>
          <a:prstGeom prst="rect">
            <a:avLst/>
          </a:prstGeom>
        </p:spPr>
        <p:txBody>
          <a:bodyPr vert="horz" lIns="91419" tIns="45709" rIns="91419" bIns="4570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28402"/>
            <a:ext cx="2946189" cy="496650"/>
          </a:xfrm>
          <a:prstGeom prst="rect">
            <a:avLst/>
          </a:prstGeom>
        </p:spPr>
        <p:txBody>
          <a:bodyPr vert="horz" lIns="91419" tIns="45709" rIns="91419" bIns="45709" rtlCol="0" anchor="b"/>
          <a:lstStyle>
            <a:lvl1pPr algn="r">
              <a:defRPr sz="1200"/>
            </a:lvl1pPr>
          </a:lstStyle>
          <a:p>
            <a:fld id="{7B1F28ED-D39A-4C00-91F3-F45EC8731BA9}" type="slidenum">
              <a:rPr lang="cs-CZ" smtClean="0"/>
              <a:pPr/>
              <a:t>‹#›</a:t>
            </a:fld>
            <a:endParaRPr lang="cs-CZ"/>
          </a:p>
        </p:txBody>
      </p:sp>
    </p:spTree>
    <p:extLst>
      <p:ext uri="{BB962C8B-B14F-4D97-AF65-F5344CB8AC3E}">
        <p14:creationId xmlns:p14="http://schemas.microsoft.com/office/powerpoint/2010/main" val="7416556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1200" y="744538"/>
            <a:ext cx="5375275" cy="3721100"/>
          </a:xfrm>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23470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1481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42950" y="2130426"/>
            <a:ext cx="84201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181850" y="274639"/>
            <a:ext cx="222885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95300" y="274639"/>
            <a:ext cx="652145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82506" y="4406901"/>
            <a:ext cx="84201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95300" y="273050"/>
            <a:ext cx="3259006"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41645" y="4800600"/>
            <a:ext cx="59436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AAFEE551-0299-4E6B-952F-9341987BD708}" type="datetimeFigureOut">
              <a:rPr lang="cs-CZ" smtClean="0"/>
              <a:pPr/>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507FFD-8AFE-4A1A-8BB8-533E6ADDB9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EE551-0299-4E6B-952F-9341987BD708}" type="datetimeFigureOut">
              <a:rPr lang="cs-CZ" smtClean="0"/>
              <a:pPr/>
              <a:t>26.11.2019</a:t>
            </a:fld>
            <a:endParaRPr lang="cs-CZ"/>
          </a:p>
        </p:txBody>
      </p:sp>
      <p:sp>
        <p:nvSpPr>
          <p:cNvPr id="5" name="Zástupný symbol pro zápatí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7FFD-8AFE-4A1A-8BB8-533E6ADDB9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osiaicBubbles/>
                    </a14:imgEffect>
                  </a14:imgLayer>
                </a14:imgProps>
              </a:ext>
            </a:extLst>
          </a:blip>
          <a:srcRect/>
          <a:stretch>
            <a:fillRect/>
          </a:stretch>
        </p:blipFill>
        <p:spPr bwMode="auto">
          <a:xfrm>
            <a:off x="-39555" y="-1062"/>
            <a:ext cx="5024783" cy="6957392"/>
          </a:xfrm>
          <a:prstGeom prst="rect">
            <a:avLst/>
          </a:prstGeom>
          <a:ln>
            <a:noFill/>
          </a:ln>
          <a:effectLst>
            <a:softEdge rad="112500"/>
          </a:effectLst>
        </p:spPr>
      </p:pic>
      <p:sp>
        <p:nvSpPr>
          <p:cNvPr id="2" name="Rectangle 6"/>
          <p:cNvSpPr>
            <a:spLocks noChangeArrowheads="1"/>
          </p:cNvSpPr>
          <p:nvPr/>
        </p:nvSpPr>
        <p:spPr bwMode="auto">
          <a:xfrm>
            <a:off x="4860634" y="44624"/>
            <a:ext cx="4992556" cy="676875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w="9525">
            <a:solidFill>
              <a:srgbClr val="000000"/>
            </a:solidFill>
            <a:miter lim="800000"/>
            <a:headEnd/>
            <a:tailEnd/>
          </a:ln>
          <a:effectLst>
            <a:glow rad="101600">
              <a:schemeClr val="tx2">
                <a:lumMod val="60000"/>
                <a:lumOff val="40000"/>
              </a:schemeClr>
            </a:glow>
            <a:softEdge rad="0"/>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endParaRPr lang="cs-CZ"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WordArt 4"/>
          <p:cNvSpPr>
            <a:spLocks noChangeArrowheads="1" noChangeShapeType="1" noTextEdit="1"/>
          </p:cNvSpPr>
          <p:nvPr/>
        </p:nvSpPr>
        <p:spPr bwMode="auto">
          <a:xfrm rot="21359824">
            <a:off x="391559" y="502995"/>
            <a:ext cx="4171398" cy="597133"/>
          </a:xfrm>
          <a:prstGeom prst="rect">
            <a:avLst/>
          </a:prstGeom>
        </p:spPr>
        <p:txBody>
          <a:bodyPr wrap="none" fromWordArt="1">
            <a:prstTxWarp prst="textDeflateBottom">
              <a:avLst>
                <a:gd name="adj" fmla="val 76472"/>
              </a:avLst>
            </a:prstTxWarp>
          </a:bodyPr>
          <a:lstStyle/>
          <a:p>
            <a:pPr algn="ctr" rtl="0"/>
            <a:endParaRPr lang="cs-CZ" sz="3600" kern="10" spc="0" dirty="0">
              <a:ln w="9525">
                <a:solidFill>
                  <a:srgbClr val="000000"/>
                </a:solidFill>
                <a:round/>
                <a:headEnd/>
                <a:tailEnd/>
              </a:ln>
              <a:solidFill>
                <a:srgbClr val="000099"/>
              </a:solidFill>
              <a:latin typeface="Impact"/>
            </a:endParaRPr>
          </a:p>
        </p:txBody>
      </p:sp>
      <p:sp>
        <p:nvSpPr>
          <p:cNvPr id="1030" name="Text Box 42"/>
          <p:cNvSpPr txBox="1">
            <a:spLocks noChangeArrowheads="1"/>
          </p:cNvSpPr>
          <p:nvPr/>
        </p:nvSpPr>
        <p:spPr bwMode="auto">
          <a:xfrm>
            <a:off x="238058" y="5243394"/>
            <a:ext cx="4524140" cy="262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buClrTx/>
              <a:buSzTx/>
              <a:buFontTx/>
              <a:buNone/>
              <a:tabLst/>
            </a:pPr>
            <a:r>
              <a:rPr lang="cs-CZ" b="1" dirty="0" smtClean="0">
                <a:latin typeface="Calibri" pitchFamily="34" charset="0"/>
                <a:cs typeface="Arial" pitchFamily="34" charset="0"/>
              </a:rPr>
              <a:t>    </a:t>
            </a:r>
            <a:r>
              <a:rPr lang="cs-CZ" b="1" dirty="0" smtClean="0">
                <a:latin typeface="Calibri" pitchFamily="34" charset="0"/>
                <a:cs typeface="Arial" pitchFamily="34" charset="0"/>
              </a:rPr>
              <a:t>Přidejte </a:t>
            </a:r>
            <a:r>
              <a:rPr lang="cs-CZ" b="1" dirty="0" smtClean="0">
                <a:latin typeface="Calibri" pitchFamily="34" charset="0"/>
                <a:cs typeface="Arial" pitchFamily="34" charset="0"/>
              </a:rPr>
              <a:t>se k </a:t>
            </a:r>
            <a:r>
              <a:rPr lang="cs-CZ" b="1" dirty="0" smtClean="0">
                <a:latin typeface="Calibri" pitchFamily="34" charset="0"/>
                <a:cs typeface="Arial" pitchFamily="34" charset="0"/>
              </a:rPr>
              <a:t>nám…</a:t>
            </a:r>
            <a:endParaRPr lang="cs-CZ" b="1" dirty="0">
              <a:latin typeface="Times New Roman" pitchFamily="18" charset="0"/>
              <a:cs typeface="Arial" pitchFamily="34" charset="0"/>
            </a:endParaRPr>
          </a:p>
          <a:p>
            <a:pPr fontAlgn="base">
              <a:spcBef>
                <a:spcPct val="0"/>
              </a:spcBef>
            </a:pPr>
            <a:r>
              <a:rPr lang="cs-CZ" sz="1100" b="1" dirty="0" smtClean="0">
                <a:latin typeface="Calibri" pitchFamily="34" charset="0"/>
                <a:cs typeface="Arial" pitchFamily="34" charset="0"/>
              </a:rPr>
              <a:t>       Kontakt do </a:t>
            </a:r>
            <a:r>
              <a:rPr lang="cs-CZ" sz="1100" b="1" dirty="0">
                <a:latin typeface="Calibri" pitchFamily="34" charset="0"/>
                <a:cs typeface="Arial" pitchFamily="34" charset="0"/>
              </a:rPr>
              <a:t>redakční rady</a:t>
            </a:r>
            <a:r>
              <a:rPr lang="cs-CZ" sz="1100" b="1" dirty="0" smtClean="0">
                <a:latin typeface="Calibri" pitchFamily="34" charset="0"/>
                <a:cs typeface="Arial" pitchFamily="34" charset="0"/>
              </a:rPr>
              <a:t>:</a:t>
            </a:r>
            <a:endParaRPr lang="cs-CZ" sz="1100" b="1" u="sng" dirty="0">
              <a:solidFill>
                <a:schemeClr val="accent1"/>
              </a:solidFill>
            </a:endParaRPr>
          </a:p>
          <a:p>
            <a:pPr marL="0" marR="0" lvl="0" indent="0" algn="ctr" defTabSz="914400" rtl="0" eaLnBrk="1" fontAlgn="base" latinLnBrk="0" hangingPunct="1">
              <a:lnSpc>
                <a:spcPct val="100000"/>
              </a:lnSpc>
              <a:spcBef>
                <a:spcPct val="0"/>
              </a:spcBef>
              <a:buClrTx/>
              <a:buSzTx/>
              <a:buFontTx/>
              <a:buNone/>
              <a:tabLst/>
            </a:pPr>
            <a:r>
              <a:rPr lang="cs-CZ" sz="2400" b="1" u="sng" dirty="0" smtClean="0">
                <a:solidFill>
                  <a:srgbClr val="3333FF"/>
                </a:solidFill>
              </a:rPr>
              <a:t>stipcakovamaja@gmail.com</a:t>
            </a:r>
          </a:p>
          <a:p>
            <a:pPr marL="0" marR="0" lvl="0" indent="0" algn="ctr" defTabSz="914400" rtl="0" eaLnBrk="1" fontAlgn="base" latinLnBrk="0" hangingPunct="1">
              <a:lnSpc>
                <a:spcPct val="100000"/>
              </a:lnSpc>
              <a:spcBef>
                <a:spcPct val="0"/>
              </a:spcBef>
              <a:buClrTx/>
              <a:buSzTx/>
              <a:buFontTx/>
              <a:buNone/>
              <a:tabLst/>
            </a:pPr>
            <a:r>
              <a:rPr lang="cs-CZ" sz="2400" b="1" u="sng" dirty="0" smtClean="0">
                <a:solidFill>
                  <a:srgbClr val="3333FF"/>
                </a:solidFill>
              </a:rPr>
              <a:t>mmikulcova@spsoa-ub.cz</a:t>
            </a:r>
            <a:endParaRPr lang="cs-CZ" sz="1400" b="1" u="sng" dirty="0" smtClean="0">
              <a:solidFill>
                <a:srgbClr val="3333FF"/>
              </a:solidFill>
            </a:endParaRPr>
          </a:p>
          <a:p>
            <a:pPr marL="0" marR="0" lvl="0" indent="0" algn="r" defTabSz="914400" rtl="0" eaLnBrk="1" fontAlgn="base" latinLnBrk="0" hangingPunct="1">
              <a:lnSpc>
                <a:spcPct val="100000"/>
              </a:lnSpc>
              <a:spcBef>
                <a:spcPct val="0"/>
              </a:spcBef>
              <a:buClrTx/>
              <a:buSzTx/>
              <a:buFontTx/>
              <a:buNone/>
              <a:tabLst/>
            </a:pPr>
            <a:endParaRPr lang="cs-CZ" sz="1100" u="sng" dirty="0" smtClean="0">
              <a:solidFill>
                <a:schemeClr val="accent1"/>
              </a:solidFill>
            </a:endParaRPr>
          </a:p>
          <a:p>
            <a:pPr marR="179388" lvl="1" fontAlgn="base">
              <a:spcBef>
                <a:spcPct val="0"/>
              </a:spcBef>
            </a:pPr>
            <a:endParaRPr kumimoji="0" lang="cs-CZ" sz="1400" b="1" i="0" u="none" strike="noStrike" cap="none" normalizeH="0" baseline="0" dirty="0" smtClean="0">
              <a:ln>
                <a:noFill/>
              </a:ln>
              <a:solidFill>
                <a:srgbClr val="40315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cs-CZ" sz="1400" b="1" i="1" u="none" strike="noStrike" cap="none" normalizeH="0" baseline="0" dirty="0" smtClean="0">
              <a:ln>
                <a:noFill/>
              </a:ln>
              <a:solidFill>
                <a:srgbClr val="40315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cs-CZ" sz="1400" b="1" i="1" u="none" strike="noStrike" cap="none" normalizeH="0" baseline="0" dirty="0" smtClean="0">
              <a:ln>
                <a:noFill/>
              </a:ln>
              <a:solidFill>
                <a:srgbClr val="403152"/>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7038287" y="143767"/>
            <a:ext cx="2886321" cy="307777"/>
          </a:xfrm>
          <a:prstGeom prst="rect">
            <a:avLst/>
          </a:prstGeom>
          <a:noFill/>
        </p:spPr>
        <p:txBody>
          <a:bodyPr wrap="square" rtlCol="0">
            <a:spAutoFit/>
          </a:bodyPr>
          <a:lstStyle/>
          <a:p>
            <a:r>
              <a:rPr lang="cs-CZ" sz="1400" b="1" dirty="0" smtClean="0">
                <a:solidFill>
                  <a:schemeClr val="bg2">
                    <a:lumMod val="10000"/>
                  </a:schemeClr>
                </a:solidFill>
              </a:rPr>
              <a:t>Studentský časopis, listopad 2019</a:t>
            </a:r>
            <a:endParaRPr lang="cs-CZ" sz="1400" b="1" dirty="0">
              <a:solidFill>
                <a:schemeClr val="bg2">
                  <a:lumMod val="10000"/>
                </a:schemeClr>
              </a:solidFill>
            </a:endParaRPr>
          </a:p>
        </p:txBody>
      </p:sp>
      <p:pic>
        <p:nvPicPr>
          <p:cNvPr id="6" name="Obrázek 5" descr="C:\Users\ASUS\Desktop\casopis 2013\obr.,nápis\LOGO_SIPIS.png"/>
          <p:cNvPicPr/>
          <p:nvPr/>
        </p:nvPicPr>
        <p:blipFill>
          <a:blip r:embed="rId5" cstate="print">
            <a:duotone>
              <a:schemeClr val="accent4">
                <a:shade val="45000"/>
                <a:satMod val="135000"/>
              </a:schemeClr>
              <a:prstClr val="white"/>
            </a:duotone>
          </a:blip>
          <a:srcRect/>
          <a:stretch>
            <a:fillRect/>
          </a:stretch>
        </p:blipFill>
        <p:spPr bwMode="auto">
          <a:xfrm rot="440733">
            <a:off x="5107779" y="5335784"/>
            <a:ext cx="4376462" cy="1257258"/>
          </a:xfrm>
          <a:prstGeom prst="rect">
            <a:avLst/>
          </a:prstGeom>
          <a:ln>
            <a:noFill/>
          </a:ln>
          <a:effectLst>
            <a:outerShdw blurRad="292100" dist="139700" dir="2700000" algn="tl" rotWithShape="0">
              <a:srgbClr val="333333">
                <a:alpha val="65000"/>
              </a:srgbClr>
            </a:outerShdw>
          </a:effectLst>
        </p:spPr>
      </p:pic>
      <p:sp>
        <p:nvSpPr>
          <p:cNvPr id="9" name="Obdélník 8"/>
          <p:cNvSpPr/>
          <p:nvPr/>
        </p:nvSpPr>
        <p:spPr>
          <a:xfrm>
            <a:off x="4860634" y="2967335"/>
            <a:ext cx="18473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cs-CZ"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Rectangle 1"/>
          <p:cNvSpPr/>
          <p:nvPr/>
        </p:nvSpPr>
        <p:spPr>
          <a:xfrm>
            <a:off x="424448" y="539951"/>
            <a:ext cx="410561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cs-CZ" sz="2800" b="1"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Akce, na které se </a:t>
            </a:r>
            <a:r>
              <a:rPr lang="cs-CZ" sz="28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těšíme:</a:t>
            </a:r>
            <a:endParaRPr lang="cs-CZ" sz="2800" b="1"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endParaRPr>
          </a:p>
        </p:txBody>
      </p:sp>
      <p:sp>
        <p:nvSpPr>
          <p:cNvPr id="11" name="TextBox 3"/>
          <p:cNvSpPr txBox="1"/>
          <p:nvPr/>
        </p:nvSpPr>
        <p:spPr>
          <a:xfrm>
            <a:off x="238058" y="1128851"/>
            <a:ext cx="4474600" cy="4001095"/>
          </a:xfrm>
          <a:prstGeom prst="rect">
            <a:avLst/>
          </a:prstGeom>
          <a:noFill/>
        </p:spPr>
        <p:txBody>
          <a:bodyPr wrap="square" rtlCol="0">
            <a:spAutoFit/>
          </a:bodyPr>
          <a:lstStyle/>
          <a:p>
            <a:pPr algn="ctr"/>
            <a:r>
              <a:rPr lang="cs-CZ" sz="2000" b="1" dirty="0" smtClean="0"/>
              <a:t>DNY </a:t>
            </a:r>
            <a:r>
              <a:rPr lang="cs-CZ" sz="2000" b="1" dirty="0" smtClean="0"/>
              <a:t>OTEVŘENÝCH  DVEŘÍ   </a:t>
            </a:r>
          </a:p>
          <a:p>
            <a:pPr algn="ctr"/>
            <a:r>
              <a:rPr lang="cs-CZ" b="1" dirty="0" smtClean="0"/>
              <a:t>29. 11. – 30. 11</a:t>
            </a:r>
            <a:r>
              <a:rPr lang="cs-CZ" b="1" dirty="0" smtClean="0"/>
              <a:t>.</a:t>
            </a:r>
            <a:endParaRPr lang="cs-CZ" sz="1200" dirty="0" smtClean="0"/>
          </a:p>
          <a:p>
            <a:pPr marL="285750" indent="-285750" algn="ctr">
              <a:buFont typeface="Arial" panose="020B0604020202020204" pitchFamily="34" charset="0"/>
              <a:buChar char="•"/>
            </a:pPr>
            <a:endParaRPr lang="cs-CZ" dirty="0" smtClean="0"/>
          </a:p>
          <a:p>
            <a:pPr algn="ctr"/>
            <a:r>
              <a:rPr lang="cs-CZ" sz="2000" b="1" dirty="0" smtClean="0"/>
              <a:t>Exkurze do Parlamentu ČR</a:t>
            </a:r>
            <a:r>
              <a:rPr lang="cs-CZ" b="1" dirty="0" smtClean="0"/>
              <a:t>   </a:t>
            </a:r>
          </a:p>
          <a:p>
            <a:pPr algn="ctr"/>
            <a:r>
              <a:rPr lang="cs-CZ" b="1" dirty="0" smtClean="0"/>
              <a:t>3. 12. - 4. 12</a:t>
            </a:r>
            <a:r>
              <a:rPr lang="cs-CZ" b="1" dirty="0" smtClean="0"/>
              <a:t>.</a:t>
            </a:r>
          </a:p>
          <a:p>
            <a:pPr algn="ctr"/>
            <a:r>
              <a:rPr lang="cs-CZ" sz="1200" dirty="0" smtClean="0"/>
              <a:t>Z hlavního města posílejte fotografie, postřehy...</a:t>
            </a:r>
            <a:endParaRPr lang="cs-CZ" sz="1200" dirty="0" smtClean="0"/>
          </a:p>
          <a:p>
            <a:pPr algn="ctr"/>
            <a:endParaRPr lang="cs-CZ" b="1" dirty="0" smtClean="0"/>
          </a:p>
          <a:p>
            <a:pPr algn="ctr"/>
            <a:r>
              <a:rPr lang="cs-CZ" sz="2000" b="1" dirty="0" smtClean="0"/>
              <a:t>VÁNOČNÍ AKADEMIE </a:t>
            </a:r>
            <a:r>
              <a:rPr lang="cs-CZ" b="1" dirty="0" smtClean="0"/>
              <a:t>  </a:t>
            </a:r>
          </a:p>
          <a:p>
            <a:pPr algn="ctr"/>
            <a:r>
              <a:rPr lang="cs-CZ" b="1" dirty="0" smtClean="0"/>
              <a:t>20. 12</a:t>
            </a:r>
            <a:r>
              <a:rPr lang="cs-CZ" b="1" dirty="0" smtClean="0"/>
              <a:t>.</a:t>
            </a:r>
          </a:p>
          <a:p>
            <a:pPr algn="ctr"/>
            <a:r>
              <a:rPr lang="cs-CZ" sz="1200" dirty="0" smtClean="0"/>
              <a:t>Pište zážitky z příprav a nácviku vystoupení své třídy. </a:t>
            </a:r>
            <a:endParaRPr lang="cs-CZ" sz="1200" dirty="0"/>
          </a:p>
          <a:p>
            <a:pPr algn="ctr"/>
            <a:endParaRPr lang="cs-CZ" b="1" dirty="0" smtClean="0"/>
          </a:p>
          <a:p>
            <a:pPr algn="ctr"/>
            <a:r>
              <a:rPr lang="cs-CZ" sz="2000" b="1" dirty="0" smtClean="0"/>
              <a:t>ŠKOLNÍ </a:t>
            </a:r>
            <a:r>
              <a:rPr lang="cs-CZ" sz="2000" b="1" dirty="0" smtClean="0"/>
              <a:t>PLES</a:t>
            </a:r>
            <a:r>
              <a:rPr lang="cs-CZ" b="1" dirty="0" smtClean="0"/>
              <a:t>    </a:t>
            </a:r>
          </a:p>
          <a:p>
            <a:pPr algn="ctr"/>
            <a:r>
              <a:rPr lang="cs-CZ" b="1" dirty="0" smtClean="0"/>
              <a:t>28. </a:t>
            </a:r>
            <a:r>
              <a:rPr lang="cs-CZ" b="1" dirty="0"/>
              <a:t>2</a:t>
            </a:r>
            <a:r>
              <a:rPr lang="cs-CZ" b="1" dirty="0" smtClean="0"/>
              <a:t>. 2020</a:t>
            </a:r>
            <a:r>
              <a:rPr lang="cs-CZ" dirty="0" smtClean="0"/>
              <a:t> </a:t>
            </a:r>
          </a:p>
          <a:p>
            <a:pPr algn="ctr"/>
            <a:r>
              <a:rPr lang="cs-CZ" sz="1200" dirty="0" smtClean="0"/>
              <a:t>Přijměte pozvání na </a:t>
            </a:r>
            <a:r>
              <a:rPr lang="cs-CZ" sz="1200" b="1" dirty="0" smtClean="0"/>
              <a:t>XX. </a:t>
            </a:r>
            <a:r>
              <a:rPr lang="cs-CZ" sz="1200" b="1" dirty="0"/>
              <a:t>r</a:t>
            </a:r>
            <a:r>
              <a:rPr lang="cs-CZ" sz="1200" b="1" dirty="0" smtClean="0"/>
              <a:t>očník</a:t>
            </a:r>
            <a:r>
              <a:rPr lang="cs-CZ" sz="1200" dirty="0" smtClean="0"/>
              <a:t> a zajistěte si lístky včas. </a:t>
            </a:r>
          </a:p>
          <a:p>
            <a:pPr algn="ctr"/>
            <a:r>
              <a:rPr lang="cs-CZ" sz="1200" dirty="0" smtClean="0"/>
              <a:t>Zase b</a:t>
            </a:r>
            <a:r>
              <a:rPr lang="cs-CZ" sz="1200" dirty="0" smtClean="0"/>
              <a:t>udou </a:t>
            </a:r>
            <a:r>
              <a:rPr lang="cs-CZ" sz="1200" dirty="0" smtClean="0"/>
              <a:t>rychle </a:t>
            </a:r>
            <a:r>
              <a:rPr lang="cs-CZ" sz="1200" dirty="0" smtClean="0"/>
              <a:t>vyprodány.</a:t>
            </a:r>
            <a:endParaRPr lang="cs-CZ" sz="1200" dirty="0"/>
          </a:p>
        </p:txBody>
      </p:sp>
      <p:pic>
        <p:nvPicPr>
          <p:cNvPr id="3" name="Obráze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5957" y="802350"/>
            <a:ext cx="2886647" cy="4329970"/>
          </a:xfrm>
          <a:prstGeom prst="rect">
            <a:avLst/>
          </a:prstGeom>
        </p:spPr>
      </p:pic>
      <p:sp>
        <p:nvSpPr>
          <p:cNvPr id="12" name="TextBox 3"/>
          <p:cNvSpPr txBox="1"/>
          <p:nvPr/>
        </p:nvSpPr>
        <p:spPr>
          <a:xfrm>
            <a:off x="4860635" y="1128851"/>
            <a:ext cx="1775322" cy="4093428"/>
          </a:xfrm>
          <a:prstGeom prst="rect">
            <a:avLst/>
          </a:prstGeom>
          <a:noFill/>
        </p:spPr>
        <p:txBody>
          <a:bodyPr wrap="square" rtlCol="0">
            <a:spAutoFit/>
          </a:bodyPr>
          <a:lstStyle/>
          <a:p>
            <a:pPr algn="ctr"/>
            <a:r>
              <a:rPr lang="cs-CZ" sz="1600" b="1" dirty="0" smtClean="0"/>
              <a:t/>
            </a:r>
            <a:br>
              <a:rPr lang="cs-CZ" sz="1600" b="1" dirty="0" smtClean="0"/>
            </a:br>
            <a:r>
              <a:rPr lang="cs-CZ" sz="2000" b="1" dirty="0" smtClean="0"/>
              <a:t>THOM </a:t>
            </a:r>
            <a:br>
              <a:rPr lang="cs-CZ" sz="2000" b="1" dirty="0" smtClean="0"/>
            </a:br>
            <a:r>
              <a:rPr lang="cs-CZ" sz="2000" b="1" dirty="0" smtClean="0"/>
              <a:t>ARTWAY:</a:t>
            </a:r>
          </a:p>
          <a:p>
            <a:pPr algn="ctr"/>
            <a:endParaRPr lang="cs-CZ" sz="1600" b="1" dirty="0"/>
          </a:p>
          <a:p>
            <a:pPr algn="ctr"/>
            <a:r>
              <a:rPr lang="cs-CZ" sz="2000" b="1" dirty="0" smtClean="0"/>
              <a:t>„Zažil jsem toho tady spoustu…“</a:t>
            </a:r>
          </a:p>
          <a:p>
            <a:pPr algn="ctr"/>
            <a:endParaRPr lang="cs-CZ" sz="1600" b="1" dirty="0" smtClean="0"/>
          </a:p>
          <a:p>
            <a:pPr algn="ctr"/>
            <a:endParaRPr lang="cs-CZ" sz="1600" b="1" dirty="0"/>
          </a:p>
          <a:p>
            <a:pPr algn="ctr"/>
            <a:endParaRPr lang="cs-CZ" sz="1600" b="1" dirty="0"/>
          </a:p>
          <a:p>
            <a:pPr algn="ctr"/>
            <a:r>
              <a:rPr lang="cs-CZ" sz="1600" b="1" dirty="0" smtClean="0"/>
              <a:t>Exkluzívní rozhovor  </a:t>
            </a:r>
          </a:p>
          <a:p>
            <a:pPr algn="ctr"/>
            <a:r>
              <a:rPr lang="cs-CZ" sz="1600" b="1" dirty="0" smtClean="0"/>
              <a:t>začíná </a:t>
            </a:r>
          </a:p>
          <a:p>
            <a:pPr algn="ctr"/>
            <a:r>
              <a:rPr lang="cs-CZ" sz="1600" b="1" dirty="0" smtClean="0"/>
              <a:t>na str. 13</a:t>
            </a:r>
          </a:p>
          <a:p>
            <a:pPr algn="ctr"/>
            <a:endParaRPr lang="cs-CZ" sz="1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4843612" y="0"/>
            <a:ext cx="5062387" cy="6858000"/>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1225" y="0"/>
            <a:ext cx="4953000" cy="6858000"/>
          </a:xfrm>
          <a:prstGeom prst="rect">
            <a:avLst/>
          </a:prstGeom>
          <a:noFill/>
          <a:ln w="9525">
            <a:noFill/>
            <a:miter lim="800000"/>
            <a:headEnd/>
            <a:tailEnd/>
          </a:ln>
        </p:spPr>
      </p:pic>
      <p:sp>
        <p:nvSpPr>
          <p:cNvPr id="14" name="TextovéPole 13"/>
          <p:cNvSpPr txBox="1"/>
          <p:nvPr/>
        </p:nvSpPr>
        <p:spPr>
          <a:xfrm>
            <a:off x="122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2</a:t>
            </a:r>
            <a:endParaRPr lang="cs-CZ" dirty="0">
              <a:solidFill>
                <a:schemeClr val="tx2">
                  <a:lumMod val="60000"/>
                  <a:lumOff val="40000"/>
                </a:schemeClr>
              </a:solidFill>
            </a:endParaRPr>
          </a:p>
        </p:txBody>
      </p:sp>
      <p:sp>
        <p:nvSpPr>
          <p:cNvPr id="15" name="Obdélník 14"/>
          <p:cNvSpPr/>
          <p:nvPr/>
        </p:nvSpPr>
        <p:spPr>
          <a:xfrm>
            <a:off x="5350656" y="3354378"/>
            <a:ext cx="2059616" cy="261610"/>
          </a:xfrm>
          <a:prstGeom prst="rect">
            <a:avLst/>
          </a:prstGeom>
        </p:spPr>
        <p:txBody>
          <a:bodyPr wrap="square">
            <a:spAutoFit/>
          </a:bodyPr>
          <a:lstStyle/>
          <a:p>
            <a:r>
              <a:rPr lang="cs-CZ" sz="1100" dirty="0" smtClean="0"/>
              <a:t>.</a:t>
            </a:r>
            <a:endParaRPr lang="cs-CZ" sz="1100" dirty="0"/>
          </a:p>
        </p:txBody>
      </p:sp>
      <p:sp>
        <p:nvSpPr>
          <p:cNvPr id="16" name="TextovéPole 15"/>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15</a:t>
            </a:r>
            <a:endParaRPr lang="cs-CZ" dirty="0">
              <a:solidFill>
                <a:schemeClr val="tx2">
                  <a:lumMod val="60000"/>
                  <a:lumOff val="40000"/>
                </a:schemeClr>
              </a:solidFill>
            </a:endParaRPr>
          </a:p>
        </p:txBody>
      </p:sp>
      <p:sp>
        <p:nvSpPr>
          <p:cNvPr id="17" name="Rectangle 2"/>
          <p:cNvSpPr/>
          <p:nvPr/>
        </p:nvSpPr>
        <p:spPr>
          <a:xfrm>
            <a:off x="253252" y="1504939"/>
            <a:ext cx="4411715" cy="415498"/>
          </a:xfrm>
          <a:prstGeom prst="rect">
            <a:avLst/>
          </a:prstGeom>
        </p:spPr>
        <p:txBody>
          <a:bodyPr wrap="square">
            <a:spAutoFit/>
          </a:bodyPr>
          <a:lstStyle/>
          <a:p>
            <a:pPr algn="just"/>
            <a:r>
              <a:rPr lang="cs-CZ" sz="1050" dirty="0" smtClean="0"/>
              <a:t>          </a:t>
            </a:r>
          </a:p>
          <a:p>
            <a:pPr algn="just"/>
            <a:endParaRPr lang="cs-CZ" sz="1050" dirty="0"/>
          </a:p>
        </p:txBody>
      </p:sp>
      <p:sp>
        <p:nvSpPr>
          <p:cNvPr id="18" name="Rectangle 4"/>
          <p:cNvSpPr/>
          <p:nvPr/>
        </p:nvSpPr>
        <p:spPr>
          <a:xfrm>
            <a:off x="6128674" y="2060848"/>
            <a:ext cx="184731" cy="369332"/>
          </a:xfrm>
          <a:prstGeom prst="rect">
            <a:avLst/>
          </a:prstGeom>
        </p:spPr>
        <p:txBody>
          <a:bodyPr wrap="none">
            <a:spAutoFit/>
          </a:bodyPr>
          <a:lstStyle/>
          <a:p>
            <a:endParaRPr lang="cs-CZ" dirty="0">
              <a:solidFill>
                <a:srgbClr val="FF0000"/>
              </a:solidFill>
            </a:endParaRPr>
          </a:p>
        </p:txBody>
      </p:sp>
      <p:sp>
        <p:nvSpPr>
          <p:cNvPr id="2" name="Obdélník 1"/>
          <p:cNvSpPr/>
          <p:nvPr/>
        </p:nvSpPr>
        <p:spPr>
          <a:xfrm>
            <a:off x="406881" y="476142"/>
            <a:ext cx="4104456" cy="5816977"/>
          </a:xfrm>
          <a:prstGeom prst="rect">
            <a:avLst/>
          </a:prstGeom>
        </p:spPr>
        <p:txBody>
          <a:bodyPr wrap="square">
            <a:spAutoFit/>
          </a:bodyPr>
          <a:lstStyle/>
          <a:p>
            <a:pPr algn="just"/>
            <a:endParaRPr lang="cs-CZ" sz="1200" b="1" dirty="0" smtClean="0"/>
          </a:p>
          <a:p>
            <a:pPr algn="just"/>
            <a:r>
              <a:rPr lang="cs-CZ" sz="1200" b="1" dirty="0" smtClean="0"/>
              <a:t>Moje </a:t>
            </a:r>
            <a:r>
              <a:rPr lang="cs-CZ" sz="1200" b="1" dirty="0"/>
              <a:t>první, druhé, třetí…  dojmy ze SPŠOA Uherský Brod</a:t>
            </a:r>
            <a:endParaRPr lang="cs-CZ" sz="1200" dirty="0"/>
          </a:p>
          <a:p>
            <a:pPr algn="just"/>
            <a:endParaRPr lang="cs-CZ" sz="1200" dirty="0" smtClean="0"/>
          </a:p>
          <a:p>
            <a:pPr algn="just"/>
            <a:r>
              <a:rPr lang="cs-CZ" sz="1200" dirty="0" smtClean="0"/>
              <a:t>Moje </a:t>
            </a:r>
            <a:r>
              <a:rPr lang="cs-CZ" sz="1200" dirty="0"/>
              <a:t>první seznámení se školou bylo, když jsme s rodiči přijeli na Den otevřených dveří. Ty dveře jsme otevřeli do krásné prosklené budovy, působilo to na mě velmi luxusně. Uvnitř se nás okamžitě ujala paní, která se ptala, o jaký obor bych měl zájem. Pak k nám přistoupil kluk, byl ze 4. ročníku, a na něm mě velmi překvapilo, že měl oblečený oblek. Vlastně všichni studenti měli společenské oblečení. Ten student nás provedl po budově. Všechno mi vysvětloval, třeba jak na škole vypadá výuka, jaké má škola k dispozici přístroje a podobně. Když jsem odcházel, všichni se se mnou rozloučili a já jsem měl sice strach, ale přitom mi něco říkalo: „Sem bych chtěl chodit do školy</a:t>
            </a:r>
            <a:r>
              <a:rPr lang="cs-CZ" sz="1200" dirty="0" smtClean="0"/>
              <a:t>!“</a:t>
            </a:r>
          </a:p>
          <a:p>
            <a:pPr algn="just"/>
            <a:endParaRPr lang="cs-CZ" sz="1200" dirty="0"/>
          </a:p>
          <a:p>
            <a:pPr algn="just"/>
            <a:r>
              <a:rPr lang="cs-CZ" sz="1200" dirty="0"/>
              <a:t>Podal jsem si přihlášku a čekal na pozvání k přijímacímu řízení. Nejdřív jsem si zkusil přijímačky nanečisto. To bylo velké fiasko. Jelikož jsem se bál, že se na školu nedostanu, začal jsem se pořádně učit. Vypracoval jsem skoro všechny cvičné testy z </a:t>
            </a:r>
            <a:r>
              <a:rPr lang="cs-CZ" sz="1200" dirty="0" err="1"/>
              <a:t>Cermatu</a:t>
            </a:r>
            <a:r>
              <a:rPr lang="cs-CZ" sz="1200" dirty="0"/>
              <a:t> a potom přišly zkoušky. Ty jsem napsal, ani nevím jak, stres je stres. Nastal den, kdy bylo vyhodnocení, a já četl na stránkách školy: Jiří Novák přijat do prvního ročníku. </a:t>
            </a:r>
            <a:endParaRPr lang="cs-CZ" sz="1200" dirty="0" smtClean="0"/>
          </a:p>
          <a:p>
            <a:pPr algn="just"/>
            <a:endParaRPr lang="cs-CZ" sz="1200" dirty="0"/>
          </a:p>
          <a:p>
            <a:pPr algn="just"/>
            <a:r>
              <a:rPr lang="cs-CZ" sz="1200" dirty="0"/>
              <a:t>Pak přišla první rodičovská schůzka. A můj první šok! U vchodu byla prezenční listina, kam se měl každý student podepsat u svého jména. A já své jméno marně hledal. Paní, která tam stála, viděla, že něco není v pořádku, a okamžitě zjednala nápravu. Místo Jan napsala Jiří a bylo to. Moc se omlouvala, že se stala chyba v systému. </a:t>
            </a:r>
          </a:p>
        </p:txBody>
      </p:sp>
      <p:sp>
        <p:nvSpPr>
          <p:cNvPr id="3" name="Obdélník 2"/>
          <p:cNvSpPr/>
          <p:nvPr/>
        </p:nvSpPr>
        <p:spPr>
          <a:xfrm>
            <a:off x="5214565" y="476142"/>
            <a:ext cx="4438182" cy="3477875"/>
          </a:xfrm>
          <a:prstGeom prst="rect">
            <a:avLst/>
          </a:prstGeom>
        </p:spPr>
        <p:txBody>
          <a:bodyPr wrap="square">
            <a:spAutoFit/>
          </a:bodyPr>
          <a:lstStyle/>
          <a:p>
            <a:pPr algn="just"/>
            <a:r>
              <a:rPr lang="cs-CZ" sz="1200" u="sng" dirty="0" smtClean="0"/>
              <a:t>Cos </a:t>
            </a:r>
            <a:r>
              <a:rPr lang="cs-CZ" sz="1200" u="sng" dirty="0"/>
              <a:t>zažil, když jsi byl tady na škole?</a:t>
            </a:r>
            <a:endParaRPr lang="cs-CZ" sz="1200" dirty="0"/>
          </a:p>
          <a:p>
            <a:pPr algn="just"/>
            <a:r>
              <a:rPr lang="cs-CZ" sz="1200" dirty="0"/>
              <a:t>Zažil jsem tady toho spoustu, ale nejvíce mě mrzí, že tu zrušili kantýnu, kde jsem často chodíval.</a:t>
            </a:r>
          </a:p>
          <a:p>
            <a:pPr algn="just"/>
            <a:r>
              <a:rPr lang="cs-CZ" sz="1200" u="sng" dirty="0" smtClean="0"/>
              <a:t>Přijdou </a:t>
            </a:r>
            <a:r>
              <a:rPr lang="cs-CZ" sz="1200" u="sng" dirty="0"/>
              <a:t>ti učitelé pořád stejní?</a:t>
            </a:r>
            <a:endParaRPr lang="cs-CZ" sz="1200" dirty="0"/>
          </a:p>
          <a:p>
            <a:pPr algn="just"/>
            <a:r>
              <a:rPr lang="cs-CZ" sz="1200" dirty="0"/>
              <a:t>Moje třídní učitelka </a:t>
            </a:r>
            <a:r>
              <a:rPr lang="cs-CZ" sz="1200" dirty="0" err="1"/>
              <a:t>Pavlušová</a:t>
            </a:r>
            <a:r>
              <a:rPr lang="cs-CZ" sz="1200" dirty="0"/>
              <a:t>, která se mimochodem i dnes přišla podívat (za což jsem velice rád</a:t>
            </a:r>
            <a:r>
              <a:rPr lang="cs-CZ" sz="1200" dirty="0" smtClean="0"/>
              <a:t>), </a:t>
            </a:r>
            <a:r>
              <a:rPr lang="cs-CZ" sz="1200" dirty="0"/>
              <a:t>se vůbec nezměnila, ale teď už tu neučí. Jinak se z učitelů, co tady stále jsou, nikdo nezměnil.</a:t>
            </a:r>
          </a:p>
          <a:p>
            <a:pPr algn="just"/>
            <a:r>
              <a:rPr lang="cs-CZ" sz="1200" u="sng" dirty="0"/>
              <a:t>Četli jsme na wikipedii, že tě vyloučili z nějaké školy, je to pravda?</a:t>
            </a:r>
            <a:endParaRPr lang="cs-CZ" sz="1200" dirty="0"/>
          </a:p>
          <a:p>
            <a:pPr algn="just"/>
            <a:r>
              <a:rPr lang="cs-CZ" sz="1200" dirty="0" smtClean="0"/>
              <a:t>N</a:t>
            </a:r>
            <a:r>
              <a:rPr lang="cs-CZ" sz="1200" dirty="0" smtClean="0"/>
              <a:t>ení. Já </a:t>
            </a:r>
            <a:r>
              <a:rPr lang="cs-CZ" sz="1200" dirty="0"/>
              <a:t>jsem studoval jenom tady střední, kde jsem maturitu dokončil. Potom jsem se hlásil na výšku, kde jsem přijímačky neudělal.</a:t>
            </a:r>
          </a:p>
          <a:p>
            <a:pPr algn="just"/>
            <a:r>
              <a:rPr lang="cs-CZ" sz="1200" u="sng" dirty="0"/>
              <a:t>Po čem se ti stýská? </a:t>
            </a:r>
            <a:endParaRPr lang="cs-CZ" sz="1200" dirty="0"/>
          </a:p>
          <a:p>
            <a:pPr algn="just"/>
            <a:r>
              <a:rPr lang="cs-CZ" sz="1200" dirty="0"/>
              <a:t>Po třídním kolektivu, rád bych si to jednou </a:t>
            </a:r>
            <a:r>
              <a:rPr lang="cs-CZ" sz="1200" dirty="0" smtClean="0"/>
              <a:t>zopakoval - </a:t>
            </a:r>
            <a:r>
              <a:rPr lang="cs-CZ" sz="1200" dirty="0"/>
              <a:t>sedět zase v lavici a </a:t>
            </a:r>
            <a:r>
              <a:rPr lang="cs-CZ" sz="1200" dirty="0" smtClean="0"/>
              <a:t>zažít </a:t>
            </a:r>
            <a:r>
              <a:rPr lang="cs-CZ" sz="1200" dirty="0"/>
              <a:t>tu spoustu zábavy s bývalými spolužáky</a:t>
            </a:r>
            <a:r>
              <a:rPr lang="cs-CZ" sz="1200" dirty="0" smtClean="0"/>
              <a:t>.</a:t>
            </a:r>
          </a:p>
          <a:p>
            <a:pPr algn="just"/>
            <a:r>
              <a:rPr lang="cs-CZ" sz="1200" b="1" i="1" dirty="0" smtClean="0"/>
              <a:t>Tome, dík za rozhovor, za písničky </a:t>
            </a:r>
            <a:r>
              <a:rPr lang="cs-CZ" sz="1200" b="1" i="1" dirty="0"/>
              <a:t>a</a:t>
            </a:r>
            <a:r>
              <a:rPr lang="cs-CZ" sz="1200" b="1" i="1" dirty="0" smtClean="0"/>
              <a:t> za to, </a:t>
            </a:r>
            <a:r>
              <a:rPr lang="cs-CZ" sz="1200" b="1" i="1" dirty="0" err="1" smtClean="0"/>
              <a:t>žes</a:t>
            </a:r>
            <a:r>
              <a:rPr lang="cs-CZ" sz="1200" b="1" i="1" dirty="0" smtClean="0"/>
              <a:t> přišel i s Martinem Hrabalem.</a:t>
            </a:r>
            <a:r>
              <a:rPr lang="cs-CZ" sz="1200" i="1" dirty="0" smtClean="0"/>
              <a:t> </a:t>
            </a:r>
            <a:r>
              <a:rPr lang="cs-CZ" sz="1200" b="1" i="1" dirty="0" smtClean="0"/>
              <a:t>Přejeme hodně dalších úspěchů.</a:t>
            </a:r>
          </a:p>
          <a:p>
            <a:pPr algn="r"/>
            <a:r>
              <a:rPr lang="cs-CZ" sz="1000" i="1" dirty="0" smtClean="0"/>
              <a:t>M.G+M.F+N.M</a:t>
            </a:r>
            <a:endParaRPr lang="cs-CZ" sz="1000" i="1" dirty="0"/>
          </a:p>
          <a:p>
            <a:pPr algn="just"/>
            <a:endParaRPr lang="cs-CZ"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438" y="3642835"/>
            <a:ext cx="4084436" cy="2722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15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4843612" y="0"/>
            <a:ext cx="5062387" cy="6858000"/>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1225" y="0"/>
            <a:ext cx="4953000" cy="6858000"/>
          </a:xfrm>
          <a:prstGeom prst="rect">
            <a:avLst/>
          </a:prstGeom>
          <a:noFill/>
          <a:ln w="9525">
            <a:noFill/>
            <a:miter lim="800000"/>
            <a:headEnd/>
            <a:tailEnd/>
          </a:ln>
        </p:spPr>
      </p:pic>
      <p:sp>
        <p:nvSpPr>
          <p:cNvPr id="14" name="TextovéPole 13"/>
          <p:cNvSpPr txBox="1"/>
          <p:nvPr/>
        </p:nvSpPr>
        <p:spPr>
          <a:xfrm>
            <a:off x="0"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14</a:t>
            </a:r>
            <a:endParaRPr lang="cs-CZ" dirty="0">
              <a:solidFill>
                <a:schemeClr val="tx2">
                  <a:lumMod val="60000"/>
                  <a:lumOff val="40000"/>
                </a:schemeClr>
              </a:solidFill>
            </a:endParaRPr>
          </a:p>
        </p:txBody>
      </p:sp>
      <p:sp>
        <p:nvSpPr>
          <p:cNvPr id="15" name="Obdélník 14"/>
          <p:cNvSpPr/>
          <p:nvPr/>
        </p:nvSpPr>
        <p:spPr>
          <a:xfrm>
            <a:off x="5350656" y="3354378"/>
            <a:ext cx="2059616" cy="261610"/>
          </a:xfrm>
          <a:prstGeom prst="rect">
            <a:avLst/>
          </a:prstGeom>
        </p:spPr>
        <p:txBody>
          <a:bodyPr wrap="square">
            <a:spAutoFit/>
          </a:bodyPr>
          <a:lstStyle/>
          <a:p>
            <a:r>
              <a:rPr lang="cs-CZ" sz="1100" dirty="0" smtClean="0"/>
              <a:t>.</a:t>
            </a:r>
            <a:endParaRPr lang="cs-CZ" sz="1100" dirty="0"/>
          </a:p>
        </p:txBody>
      </p:sp>
      <p:sp>
        <p:nvSpPr>
          <p:cNvPr id="16" name="TextovéPole 15"/>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3</a:t>
            </a:r>
          </a:p>
        </p:txBody>
      </p:sp>
      <p:sp>
        <p:nvSpPr>
          <p:cNvPr id="17" name="Rectangle 2"/>
          <p:cNvSpPr/>
          <p:nvPr/>
        </p:nvSpPr>
        <p:spPr>
          <a:xfrm>
            <a:off x="253252" y="1504939"/>
            <a:ext cx="4411715" cy="415498"/>
          </a:xfrm>
          <a:prstGeom prst="rect">
            <a:avLst/>
          </a:prstGeom>
        </p:spPr>
        <p:txBody>
          <a:bodyPr wrap="square">
            <a:spAutoFit/>
          </a:bodyPr>
          <a:lstStyle/>
          <a:p>
            <a:pPr algn="just"/>
            <a:r>
              <a:rPr lang="cs-CZ" sz="1050" dirty="0" smtClean="0"/>
              <a:t>          </a:t>
            </a:r>
          </a:p>
          <a:p>
            <a:pPr algn="just"/>
            <a:endParaRPr lang="cs-CZ" sz="1050" dirty="0"/>
          </a:p>
        </p:txBody>
      </p:sp>
      <p:sp>
        <p:nvSpPr>
          <p:cNvPr id="18" name="Rectangle 4"/>
          <p:cNvSpPr/>
          <p:nvPr/>
        </p:nvSpPr>
        <p:spPr>
          <a:xfrm>
            <a:off x="6128674" y="2060848"/>
            <a:ext cx="184731" cy="369332"/>
          </a:xfrm>
          <a:prstGeom prst="rect">
            <a:avLst/>
          </a:prstGeom>
        </p:spPr>
        <p:txBody>
          <a:bodyPr wrap="none">
            <a:spAutoFit/>
          </a:bodyPr>
          <a:lstStyle/>
          <a:p>
            <a:endParaRPr lang="cs-CZ" dirty="0">
              <a:solidFill>
                <a:srgbClr val="FF0000"/>
              </a:solidFill>
            </a:endParaRPr>
          </a:p>
        </p:txBody>
      </p:sp>
      <p:sp>
        <p:nvSpPr>
          <p:cNvPr id="2" name="Obdélník 1"/>
          <p:cNvSpPr/>
          <p:nvPr/>
        </p:nvSpPr>
        <p:spPr>
          <a:xfrm>
            <a:off x="5350656" y="692696"/>
            <a:ext cx="4210856" cy="5816977"/>
          </a:xfrm>
          <a:prstGeom prst="rect">
            <a:avLst/>
          </a:prstGeom>
        </p:spPr>
        <p:txBody>
          <a:bodyPr wrap="square">
            <a:spAutoFit/>
          </a:bodyPr>
          <a:lstStyle/>
          <a:p>
            <a:pPr algn="just"/>
            <a:r>
              <a:rPr lang="cs-CZ" sz="1200" dirty="0"/>
              <a:t>Vzali nás do IRC. Je to moc pěkná budova. Zde nám rozdali brožurky, kde byly sepsány všechny informace, kdo bude náš třídní, kdy se nastupuje do školy, jaké učebnice škola požaduje a další informace. Měli to moc pěkně připravené. </a:t>
            </a:r>
            <a:endParaRPr lang="cs-CZ" sz="1200" dirty="0" smtClean="0"/>
          </a:p>
          <a:p>
            <a:pPr algn="just"/>
            <a:endParaRPr lang="cs-CZ" sz="1200" dirty="0"/>
          </a:p>
          <a:p>
            <a:pPr algn="just"/>
            <a:r>
              <a:rPr lang="cs-CZ" sz="1200" dirty="0"/>
              <a:t>A nastal den, kdy jsem nastoupil na SPŠOA. Slavnostní zahájení se opět konalo v budově IRC. Všichni </a:t>
            </a:r>
            <a:r>
              <a:rPr lang="cs-CZ" sz="1200" dirty="0" err="1"/>
              <a:t>prváci</a:t>
            </a:r>
            <a:r>
              <a:rPr lang="cs-CZ" sz="1200" dirty="0"/>
              <a:t> byli oblečení v oblecích nebo aspoň v košilích. Ten den jsem konečně viděl všechny nové spolužáky. Byl nám představen náš třídní učitel, pan ředitel nám všem osobně pogratuloval a předal nám imatrikulační list. Pak začala hrát hymna a studentská hymna. Vůbec jsem nic takového nečekal, moji spolužáci ze základní školy nic takového neměli. </a:t>
            </a:r>
            <a:endParaRPr lang="cs-CZ" sz="1200" dirty="0" smtClean="0"/>
          </a:p>
          <a:p>
            <a:pPr algn="just"/>
            <a:endParaRPr lang="cs-CZ" sz="1200" dirty="0"/>
          </a:p>
          <a:p>
            <a:pPr algn="just"/>
            <a:r>
              <a:rPr lang="cs-CZ" sz="1200" dirty="0" smtClean="0"/>
              <a:t>Pak </a:t>
            </a:r>
            <a:r>
              <a:rPr lang="cs-CZ" sz="1200" dirty="0"/>
              <a:t>si nás třídní učitel vzal na prohlídku objektu. Teď už je to dobré, ale když nás provázel tím šíleným labyrintem, první, co mě napadlo, bylo, že se už nikdy nedostanu ven. Byla to rychlovka, tam je to a tam zas to. Můžu říct, že při odchodu jsem nevěděl vůbec nic a chtěl jsem odjet s rodiči domů.  Ale jeli jsme na internát a tam přibyly další informace od paní vychovatelky. </a:t>
            </a:r>
            <a:endParaRPr lang="cs-CZ" sz="1200" dirty="0" smtClean="0"/>
          </a:p>
          <a:p>
            <a:pPr algn="just"/>
            <a:endParaRPr lang="cs-CZ" sz="1200" dirty="0"/>
          </a:p>
          <a:p>
            <a:pPr algn="just"/>
            <a:r>
              <a:rPr lang="cs-CZ" sz="1200" dirty="0"/>
              <a:t>Nejdřív jsem si myslel, že toto všechno nemůžu zvládnout, ale postupem času se to srovnalo. Jen doufám, že si zvyknu na nový systém, nové učitele a studium.  A ve 4. ročníku budu v klidu a v pohodě provázet stejně vystrašeného kluka, jako jsem byl já. 				</a:t>
            </a:r>
            <a:endParaRPr lang="cs-CZ" sz="1200" dirty="0" smtClean="0"/>
          </a:p>
          <a:p>
            <a:endParaRPr lang="cs-CZ" sz="1200" dirty="0" smtClean="0"/>
          </a:p>
          <a:p>
            <a:pPr algn="r"/>
            <a:r>
              <a:rPr lang="cs-CZ" sz="1200" i="1" dirty="0" smtClean="0"/>
              <a:t>Jiří </a:t>
            </a:r>
            <a:r>
              <a:rPr lang="cs-CZ" sz="1200" i="1" dirty="0"/>
              <a:t>Novák,  </a:t>
            </a:r>
            <a:r>
              <a:rPr lang="cs-CZ" sz="1200" i="1" dirty="0" smtClean="0"/>
              <a:t>S1</a:t>
            </a:r>
          </a:p>
          <a:p>
            <a:endParaRPr lang="cs-CZ" sz="1200" i="1" dirty="0" smtClean="0"/>
          </a:p>
          <a:p>
            <a:r>
              <a:rPr lang="cs-CZ" sz="1200" b="1" i="1" dirty="0" smtClean="0"/>
              <a:t>Vybráno z prací v hodinách ČJL p. učitelky Mgr. Aleny </a:t>
            </a:r>
            <a:r>
              <a:rPr lang="cs-CZ" sz="1200" b="1" i="1" dirty="0" err="1" smtClean="0"/>
              <a:t>Dulínkové</a:t>
            </a:r>
            <a:endParaRPr lang="cs-CZ" sz="1200" b="1" i="1" dirty="0"/>
          </a:p>
        </p:txBody>
      </p:sp>
      <p:sp>
        <p:nvSpPr>
          <p:cNvPr id="4" name="Obdélník 3"/>
          <p:cNvSpPr/>
          <p:nvPr/>
        </p:nvSpPr>
        <p:spPr>
          <a:xfrm>
            <a:off x="305689" y="3615988"/>
            <a:ext cx="4339707" cy="2677656"/>
          </a:xfrm>
          <a:prstGeom prst="rect">
            <a:avLst/>
          </a:prstGeom>
        </p:spPr>
        <p:txBody>
          <a:bodyPr wrap="square">
            <a:spAutoFit/>
          </a:bodyPr>
          <a:lstStyle/>
          <a:p>
            <a:pPr algn="just"/>
            <a:r>
              <a:rPr lang="cs-CZ" sz="1200" u="sng" dirty="0" smtClean="0"/>
              <a:t>Líbí </a:t>
            </a:r>
            <a:r>
              <a:rPr lang="cs-CZ" sz="1200" u="sng" dirty="0"/>
              <a:t>se ti víc tady v </a:t>
            </a:r>
            <a:r>
              <a:rPr lang="cs-CZ" sz="1200" u="sng" dirty="0" smtClean="0"/>
              <a:t>Česku, </a:t>
            </a:r>
            <a:r>
              <a:rPr lang="cs-CZ" sz="1200" u="sng" dirty="0"/>
              <a:t>nebo v zahraničí?</a:t>
            </a:r>
            <a:endParaRPr lang="cs-CZ" sz="1200" dirty="0"/>
          </a:p>
          <a:p>
            <a:pPr algn="just"/>
            <a:r>
              <a:rPr lang="cs-CZ" sz="1200" dirty="0"/>
              <a:t>Určitě v Česku. I když jsem byl v mnoha zemích, vždy se rád vracím zpět domů, hlavně sem na Moravu, kde jsem se narodil. Pokaždé si uvědomím, jak je tady hezky.</a:t>
            </a:r>
          </a:p>
          <a:p>
            <a:pPr algn="just"/>
            <a:r>
              <a:rPr lang="cs-CZ" sz="1200" u="sng" dirty="0"/>
              <a:t>Co byl tvůj největší sen?</a:t>
            </a:r>
            <a:endParaRPr lang="cs-CZ" sz="1200" dirty="0"/>
          </a:p>
          <a:p>
            <a:pPr algn="just"/>
            <a:r>
              <a:rPr lang="cs-CZ" sz="1200" dirty="0"/>
              <a:t>Neměl jsem žádný sen, možná jen to, že jsem chtěl zpívat pro co největší počet lidí. Nebo taky to, abych udělal maturitu z matematiky. (smích</a:t>
            </a:r>
            <a:r>
              <a:rPr lang="cs-CZ" sz="1200" dirty="0" smtClean="0"/>
              <a:t>)</a:t>
            </a:r>
          </a:p>
          <a:p>
            <a:pPr algn="just"/>
            <a:r>
              <a:rPr lang="cs-CZ" sz="1200" u="sng" dirty="0"/>
              <a:t>Proč sis vybral tuto školu?</a:t>
            </a:r>
            <a:endParaRPr lang="cs-CZ" sz="1200" dirty="0"/>
          </a:p>
          <a:p>
            <a:pPr algn="just"/>
            <a:r>
              <a:rPr lang="cs-CZ" sz="1200" dirty="0"/>
              <a:t>Protože brali bez přijímaček a dobře působila. Taky proto, že jsem měl vztah k Brodu jako takovém. Vlastně jsem ani pořádně nevěděl co studovat a tento obor se mi zdál nejlepší. </a:t>
            </a:r>
          </a:p>
          <a:p>
            <a:pPr algn="just"/>
            <a:r>
              <a:rPr lang="cs-CZ" sz="1200" u="sng" dirty="0"/>
              <a:t>Jaký jsi studoval obor?</a:t>
            </a:r>
            <a:endParaRPr lang="cs-CZ" sz="1200" dirty="0"/>
          </a:p>
          <a:p>
            <a:pPr algn="just"/>
            <a:r>
              <a:rPr lang="cs-CZ" sz="1200" dirty="0"/>
              <a:t>Technické </a:t>
            </a:r>
            <a:r>
              <a:rPr lang="cs-CZ" sz="1200" dirty="0" smtClean="0"/>
              <a:t>lyceum</a:t>
            </a:r>
            <a:endParaRPr lang="cs-CZ" sz="1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51" y="492909"/>
            <a:ext cx="4320546" cy="288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862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
            <a:ext cx="4981059" cy="6857999"/>
          </a:xfrm>
          <a:prstGeom prst="rect">
            <a:avLst/>
          </a:prstGeom>
          <a:noFill/>
          <a:ln w="9525">
            <a:noFill/>
            <a:miter lim="800000"/>
            <a:headEnd/>
            <a:tailEnd/>
          </a:ln>
        </p:spPr>
      </p:pic>
      <p:sp>
        <p:nvSpPr>
          <p:cNvPr id="28" name="Obdélník 27"/>
          <p:cNvSpPr/>
          <p:nvPr/>
        </p:nvSpPr>
        <p:spPr>
          <a:xfrm>
            <a:off x="410862" y="290481"/>
            <a:ext cx="4111963" cy="52322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28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Adaptační   kurz   </a:t>
            </a:r>
            <a:endParaRPr lang="cs-CZ" sz="1400" b="1"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endParaRPr>
          </a:p>
        </p:txBody>
      </p:sp>
      <p:sp>
        <p:nvSpPr>
          <p:cNvPr id="23" name="TextovéPole 22"/>
          <p:cNvSpPr txBox="1"/>
          <p:nvPr/>
        </p:nvSpPr>
        <p:spPr>
          <a:xfrm>
            <a:off x="9512" y="6488665"/>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4</a:t>
            </a:r>
          </a:p>
        </p:txBody>
      </p:sp>
      <p:pic>
        <p:nvPicPr>
          <p:cNvPr id="18" name="Picture 2"/>
          <p:cNvPicPr>
            <a:picLocks noChangeAspect="1" noChangeArrowheads="1"/>
          </p:cNvPicPr>
          <p:nvPr/>
        </p:nvPicPr>
        <p:blipFill>
          <a:blip r:embed="rId2" cstate="print"/>
          <a:srcRect/>
          <a:stretch>
            <a:fillRect/>
          </a:stretch>
        </p:blipFill>
        <p:spPr bwMode="auto">
          <a:xfrm>
            <a:off x="4981058" y="-3"/>
            <a:ext cx="4953000" cy="6858000"/>
          </a:xfrm>
          <a:prstGeom prst="rect">
            <a:avLst/>
          </a:prstGeom>
          <a:noFill/>
          <a:ln w="9525">
            <a:noFill/>
            <a:miter lim="800000"/>
            <a:headEnd/>
            <a:tailEnd/>
          </a:ln>
        </p:spPr>
      </p:pic>
      <p:sp>
        <p:nvSpPr>
          <p:cNvPr id="26" name="TextovéPole 22"/>
          <p:cNvSpPr txBox="1"/>
          <p:nvPr/>
        </p:nvSpPr>
        <p:spPr>
          <a:xfrm>
            <a:off x="9417406" y="6473016"/>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13</a:t>
            </a:r>
            <a:endParaRPr lang="cs-CZ" dirty="0">
              <a:solidFill>
                <a:schemeClr val="tx2">
                  <a:lumMod val="60000"/>
                  <a:lumOff val="40000"/>
                </a:schemeClr>
              </a:solidFill>
            </a:endParaRPr>
          </a:p>
        </p:txBody>
      </p:sp>
      <p:sp>
        <p:nvSpPr>
          <p:cNvPr id="2" name="Obdélník 1"/>
          <p:cNvSpPr/>
          <p:nvPr/>
        </p:nvSpPr>
        <p:spPr>
          <a:xfrm>
            <a:off x="410862" y="927881"/>
            <a:ext cx="4182931" cy="5447645"/>
          </a:xfrm>
          <a:prstGeom prst="rect">
            <a:avLst/>
          </a:prstGeom>
        </p:spPr>
        <p:txBody>
          <a:bodyPr wrap="square">
            <a:spAutoFit/>
          </a:bodyPr>
          <a:lstStyle/>
          <a:p>
            <a:pPr algn="ctr"/>
            <a:endParaRPr lang="cs-CZ" sz="1200" b="1" dirty="0" smtClean="0"/>
          </a:p>
          <a:p>
            <a:pPr algn="ctr"/>
            <a:r>
              <a:rPr lang="cs-CZ" sz="1200" b="1" dirty="0" smtClean="0"/>
              <a:t> </a:t>
            </a:r>
            <a:endParaRPr lang="cs-CZ" sz="1200" b="1" dirty="0"/>
          </a:p>
          <a:p>
            <a:pPr algn="just"/>
            <a:r>
              <a:rPr lang="cs-CZ" sz="1200" dirty="0" smtClean="0"/>
              <a:t>9. </a:t>
            </a:r>
            <a:r>
              <a:rPr lang="cs-CZ" sz="1200" dirty="0"/>
              <a:t>z</a:t>
            </a:r>
            <a:r>
              <a:rPr lang="cs-CZ" sz="1200" dirty="0" smtClean="0"/>
              <a:t>áří - </a:t>
            </a:r>
            <a:r>
              <a:rPr lang="cs-CZ" sz="1200" dirty="0"/>
              <a:t>ten den nám začaly tzv. adaptační dny. V </a:t>
            </a:r>
            <a:r>
              <a:rPr lang="cs-CZ" sz="1200" dirty="0" smtClean="0"/>
              <a:t>11.00 </a:t>
            </a:r>
            <a:r>
              <a:rPr lang="cs-CZ" sz="1200" dirty="0"/>
              <a:t>jsme měli sraz ve škole na </a:t>
            </a:r>
            <a:r>
              <a:rPr lang="cs-CZ" sz="1200" dirty="0" err="1"/>
              <a:t>Předbranské</a:t>
            </a:r>
            <a:r>
              <a:rPr lang="cs-CZ" sz="1200" dirty="0"/>
              <a:t>. Poté jsme měli vyrazit pěšky do Nivnice, ale kvůli nepříznivému počasí jsme nakonec jeli do Nivnice autobusem. </a:t>
            </a:r>
            <a:endParaRPr lang="cs-CZ" sz="1200" dirty="0" smtClean="0"/>
          </a:p>
          <a:p>
            <a:pPr algn="just"/>
            <a:endParaRPr lang="cs-CZ" sz="1200" dirty="0"/>
          </a:p>
          <a:p>
            <a:pPr algn="just"/>
            <a:r>
              <a:rPr lang="cs-CZ" sz="1200" dirty="0"/>
              <a:t>Dorazili jsme na hotel </a:t>
            </a:r>
            <a:r>
              <a:rPr lang="cs-CZ" sz="1200" dirty="0" err="1"/>
              <a:t>Savary</a:t>
            </a:r>
            <a:r>
              <a:rPr lang="cs-CZ" sz="1200" dirty="0"/>
              <a:t> něco málo před </a:t>
            </a:r>
            <a:r>
              <a:rPr lang="cs-CZ" sz="1200" dirty="0" smtClean="0"/>
              <a:t>12.00</a:t>
            </a:r>
            <a:r>
              <a:rPr lang="cs-CZ" sz="1200" dirty="0"/>
              <a:t>, pak jsme </a:t>
            </a:r>
            <a:r>
              <a:rPr lang="cs-CZ" sz="1200" dirty="0" smtClean="0"/>
              <a:t>se mohli ubytovat</a:t>
            </a:r>
            <a:r>
              <a:rPr lang="cs-CZ" sz="1200" dirty="0"/>
              <a:t>. Asi během půl hodiny dorazili i kluci, kteří šli na rozdíl od nás pěšky. My holky jsme byly ubytované na hotelu a kluci v chatkách u bazénu. V odpoledních hodinách jsme měli první společnou aktivitu i s kluky. Po aktivitách jsme měli volno sami pro sebe, abychom se více poznali. Nastal večer, večeře, večerní aktivity a zase volno. Chtěli jsme se více seznámit s kluky, proto jsme se rozhodly, že si půjdeme sednout na zahradu do altánku. Po chvíli za námi došli </a:t>
            </a:r>
            <a:r>
              <a:rPr lang="cs-CZ" sz="1200" dirty="0" smtClean="0"/>
              <a:t>kluci. Zprvu </a:t>
            </a:r>
            <a:r>
              <a:rPr lang="cs-CZ" sz="1200" dirty="0"/>
              <a:t>jich bylo pár, za </a:t>
            </a:r>
            <a:r>
              <a:rPr lang="cs-CZ" sz="1200" dirty="0" smtClean="0"/>
              <a:t>okamžik </a:t>
            </a:r>
            <a:r>
              <a:rPr lang="cs-CZ" sz="1200" dirty="0"/>
              <a:t>přišla celá jejich třída. Ze začátku jsme se představovali, abychom alespoň trochu věděli, s kým se bavíme. Během několika minut jsme se bavili, jako bychom se znali už nějaký ten „pátek“. </a:t>
            </a:r>
            <a:endParaRPr lang="cs-CZ" sz="1200" dirty="0" smtClean="0"/>
          </a:p>
          <a:p>
            <a:pPr algn="just"/>
            <a:endParaRPr lang="cs-CZ" sz="1200" dirty="0"/>
          </a:p>
          <a:p>
            <a:pPr algn="just"/>
            <a:r>
              <a:rPr lang="cs-CZ" sz="1200" dirty="0"/>
              <a:t>Nastal druhý den. Výborná snídaně nás čekala ve spodní části hotelu. Po snídani jsme měli opět nějakou tu menší aktivitu na seznámení. </a:t>
            </a:r>
            <a:r>
              <a:rPr lang="cs-CZ" sz="1200" dirty="0" smtClean="0"/>
              <a:t>Po </a:t>
            </a:r>
            <a:r>
              <a:rPr lang="cs-CZ" sz="1200" dirty="0"/>
              <a:t>výborném obědě jsme se </a:t>
            </a:r>
            <a:r>
              <a:rPr lang="cs-CZ" sz="1200" dirty="0" smtClean="0"/>
              <a:t>všichni společně </a:t>
            </a:r>
            <a:r>
              <a:rPr lang="cs-CZ" sz="1200" dirty="0"/>
              <a:t>vydali </a:t>
            </a:r>
            <a:r>
              <a:rPr lang="cs-CZ" sz="1200" dirty="0" smtClean="0"/>
              <a:t> </a:t>
            </a:r>
            <a:r>
              <a:rPr lang="cs-CZ" sz="1200" dirty="0"/>
              <a:t>na nedalekou rozhlednu. Strávili jsme tam společný čas, který byl vcelku i zábavný. Po ukončení vycházky na rozhlednu jsme šli do nedalekého obchodu, abychom si koupili jídlo, které u společného </a:t>
            </a:r>
            <a:r>
              <a:rPr lang="cs-CZ" sz="1200" dirty="0" smtClean="0"/>
              <a:t>ohně sníme. Večer jsme měli závěrečný táborák. </a:t>
            </a:r>
            <a:endParaRPr lang="cs-CZ" sz="1200" dirty="0"/>
          </a:p>
        </p:txBody>
      </p:sp>
      <p:sp>
        <p:nvSpPr>
          <p:cNvPr id="9" name="Obdélník 8"/>
          <p:cNvSpPr/>
          <p:nvPr/>
        </p:nvSpPr>
        <p:spPr>
          <a:xfrm>
            <a:off x="5349520" y="290481"/>
            <a:ext cx="4216075" cy="83426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28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 17. </a:t>
            </a:r>
            <a:r>
              <a:rPr lang="cs-CZ" sz="2800" b="1"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l</a:t>
            </a:r>
            <a:r>
              <a:rPr lang="cs-CZ" sz="28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istopad 2019 </a:t>
            </a:r>
          </a:p>
          <a:p>
            <a:pPr algn="ctr"/>
            <a:r>
              <a:rPr lang="cs-CZ" sz="2800" b="1"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v</a:t>
            </a:r>
            <a:r>
              <a:rPr lang="cs-CZ" sz="28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 naší škole</a:t>
            </a:r>
            <a:endParaRPr lang="cs-CZ" sz="1400" b="1"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endParaRPr>
          </a:p>
        </p:txBody>
      </p:sp>
      <p:sp>
        <p:nvSpPr>
          <p:cNvPr id="3" name="Obdélník 2"/>
          <p:cNvSpPr/>
          <p:nvPr/>
        </p:nvSpPr>
        <p:spPr>
          <a:xfrm>
            <a:off x="5439292" y="4805866"/>
            <a:ext cx="4036531" cy="1569660"/>
          </a:xfrm>
          <a:prstGeom prst="rect">
            <a:avLst/>
          </a:prstGeom>
        </p:spPr>
        <p:txBody>
          <a:bodyPr wrap="square">
            <a:spAutoFit/>
          </a:bodyPr>
          <a:lstStyle/>
          <a:p>
            <a:pPr algn="just"/>
            <a:endParaRPr lang="cs-CZ" sz="1200" u="sng" dirty="0" smtClean="0"/>
          </a:p>
          <a:p>
            <a:pPr algn="just"/>
            <a:endParaRPr lang="cs-CZ" sz="1200" u="sng" dirty="0"/>
          </a:p>
          <a:p>
            <a:pPr algn="just"/>
            <a:endParaRPr lang="cs-CZ" sz="1200" u="sng" dirty="0" smtClean="0"/>
          </a:p>
          <a:p>
            <a:pPr algn="just"/>
            <a:r>
              <a:rPr lang="cs-CZ" sz="1200" u="sng" dirty="0" smtClean="0"/>
              <a:t>Chtěl </a:t>
            </a:r>
            <a:r>
              <a:rPr lang="cs-CZ" sz="1200" u="sng" dirty="0"/>
              <a:t>si vždy zpívat?</a:t>
            </a:r>
            <a:endParaRPr lang="cs-CZ" sz="1200" dirty="0"/>
          </a:p>
          <a:p>
            <a:pPr algn="just"/>
            <a:r>
              <a:rPr lang="cs-CZ" sz="1200" dirty="0"/>
              <a:t>Ne, ale tady v Brodě na internátu jsem měl hodně volného času, a tak jsem se tomu začal postupně věnovat. A taky </a:t>
            </a:r>
            <a:r>
              <a:rPr lang="cs-CZ" sz="1200" dirty="0" smtClean="0"/>
              <a:t>proto</a:t>
            </a:r>
            <a:r>
              <a:rPr lang="cs-CZ" sz="1200" dirty="0" smtClean="0"/>
              <a:t>, </a:t>
            </a:r>
            <a:r>
              <a:rPr lang="cs-CZ" sz="1200" dirty="0"/>
              <a:t>že obor, který jsem si </a:t>
            </a:r>
            <a:r>
              <a:rPr lang="cs-CZ" sz="1200" dirty="0" smtClean="0"/>
              <a:t>vybral, </a:t>
            </a:r>
            <a:r>
              <a:rPr lang="cs-CZ" sz="1200" dirty="0"/>
              <a:t>mi moc nešel (učitelé to můžou potvrdit), tak jsem se dal tady na tu dráhu</a:t>
            </a:r>
            <a:r>
              <a:rPr lang="cs-CZ" sz="1200" dirty="0" smtClean="0"/>
              <a:t>.</a:t>
            </a:r>
            <a:endParaRPr lang="cs-CZ" sz="1200" dirty="0"/>
          </a:p>
        </p:txBody>
      </p:sp>
      <p:sp>
        <p:nvSpPr>
          <p:cNvPr id="4" name="Obdélník 3"/>
          <p:cNvSpPr/>
          <p:nvPr/>
        </p:nvSpPr>
        <p:spPr>
          <a:xfrm>
            <a:off x="5391920" y="1228108"/>
            <a:ext cx="4154873" cy="1015663"/>
          </a:xfrm>
          <a:prstGeom prst="rect">
            <a:avLst/>
          </a:prstGeom>
        </p:spPr>
        <p:txBody>
          <a:bodyPr wrap="square">
            <a:spAutoFit/>
          </a:bodyPr>
          <a:lstStyle/>
          <a:p>
            <a:pPr algn="just"/>
            <a:r>
              <a:rPr lang="cs-CZ" sz="1200" b="1" i="1" dirty="0" smtClean="0"/>
              <a:t>Kromě studentů a vyučujících, kteří hráli a zpívali na počest </a:t>
            </a:r>
          </a:p>
          <a:p>
            <a:pPr algn="just"/>
            <a:r>
              <a:rPr lang="cs-CZ" sz="1200" b="1" i="1" dirty="0" smtClean="0"/>
              <a:t>30. výročí, nás všechny přišel </a:t>
            </a:r>
            <a:r>
              <a:rPr lang="cs-CZ" sz="1200" b="1" i="1" dirty="0"/>
              <a:t>s</a:t>
            </a:r>
            <a:r>
              <a:rPr lang="cs-CZ" sz="1200" b="1" i="1" dirty="0" smtClean="0"/>
              <a:t> kytarou a písněmi </a:t>
            </a:r>
            <a:r>
              <a:rPr lang="cs-CZ" sz="1200" b="1" i="1" dirty="0" smtClean="0"/>
              <a:t>pozdravit bývalý student Tomáš  Maček – THOM ARTWAY. </a:t>
            </a:r>
            <a:endParaRPr lang="cs-CZ" sz="1200" b="1" i="1" dirty="0" smtClean="0"/>
          </a:p>
          <a:p>
            <a:pPr algn="just"/>
            <a:r>
              <a:rPr lang="cs-CZ" sz="1200" b="1" i="1" dirty="0" smtClean="0"/>
              <a:t>A </a:t>
            </a:r>
            <a:r>
              <a:rPr lang="cs-CZ" sz="1200" b="1" i="1" dirty="0" smtClean="0"/>
              <a:t>toho si  redaktorky </a:t>
            </a:r>
            <a:r>
              <a:rPr lang="cs-CZ" sz="1200" b="1" i="1" dirty="0" smtClean="0"/>
              <a:t>SIPIŠ</a:t>
            </a:r>
            <a:r>
              <a:rPr lang="cs-CZ" sz="1200" b="1" i="1" dirty="0" smtClean="0"/>
              <a:t> </a:t>
            </a:r>
            <a:r>
              <a:rPr lang="cs-CZ" sz="1200" b="1" i="1" dirty="0" smtClean="0"/>
              <a:t>nemohly nechat ujít </a:t>
            </a:r>
            <a:r>
              <a:rPr lang="cs-CZ" sz="1200" b="1" i="1" dirty="0" smtClean="0"/>
              <a:t>a zapředly </a:t>
            </a:r>
          </a:p>
          <a:p>
            <a:pPr algn="just"/>
            <a:r>
              <a:rPr lang="cs-CZ" sz="1200" b="1" i="1" dirty="0" smtClean="0"/>
              <a:t>s ním zajímavý rozhovor</a:t>
            </a:r>
            <a:r>
              <a:rPr lang="cs-CZ" sz="1200" b="1" i="1" dirty="0" smtClean="0"/>
              <a:t>.</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061" y="2437959"/>
            <a:ext cx="4087732" cy="2725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15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2" cstate="print"/>
          <a:srcRect/>
          <a:stretch>
            <a:fillRect/>
          </a:stretch>
        </p:blipFill>
        <p:spPr bwMode="auto">
          <a:xfrm>
            <a:off x="-17133" y="0"/>
            <a:ext cx="4953000" cy="6858000"/>
          </a:xfrm>
          <a:prstGeom prst="rect">
            <a:avLst/>
          </a:prstGeom>
          <a:noFill/>
          <a:ln w="9525">
            <a:noFill/>
            <a:miter lim="800000"/>
            <a:headEnd/>
            <a:tailEnd/>
          </a:ln>
        </p:spPr>
      </p:pic>
      <p:sp>
        <p:nvSpPr>
          <p:cNvPr id="40" name="TextovéPole 39"/>
          <p:cNvSpPr txBox="1"/>
          <p:nvPr/>
        </p:nvSpPr>
        <p:spPr>
          <a:xfrm>
            <a:off x="-9439" y="6475941"/>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12</a:t>
            </a:r>
            <a:endParaRPr lang="cs-CZ" dirty="0">
              <a:solidFill>
                <a:schemeClr val="tx2">
                  <a:lumMod val="60000"/>
                  <a:lumOff val="40000"/>
                </a:schemeClr>
              </a:solidFill>
            </a:endParaRPr>
          </a:p>
        </p:txBody>
      </p:sp>
      <p:pic>
        <p:nvPicPr>
          <p:cNvPr id="51" name="Picture 2"/>
          <p:cNvPicPr>
            <a:picLocks noChangeAspect="1" noChangeArrowheads="1"/>
          </p:cNvPicPr>
          <p:nvPr/>
        </p:nvPicPr>
        <p:blipFill>
          <a:blip r:embed="rId2" cstate="print"/>
          <a:srcRect/>
          <a:stretch>
            <a:fillRect/>
          </a:stretch>
        </p:blipFill>
        <p:spPr bwMode="auto">
          <a:xfrm>
            <a:off x="4880992" y="2534"/>
            <a:ext cx="5025008" cy="6858000"/>
          </a:xfrm>
          <a:prstGeom prst="rect">
            <a:avLst/>
          </a:prstGeom>
          <a:noFill/>
          <a:ln w="9525">
            <a:noFill/>
            <a:miter lim="800000"/>
            <a:headEnd/>
            <a:tailEnd/>
          </a:ln>
        </p:spPr>
      </p:pic>
      <p:sp>
        <p:nvSpPr>
          <p:cNvPr id="52" name="TextovéPole 22"/>
          <p:cNvSpPr txBox="1"/>
          <p:nvPr/>
        </p:nvSpPr>
        <p:spPr>
          <a:xfrm>
            <a:off x="9374426" y="6475941"/>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5</a:t>
            </a:r>
          </a:p>
        </p:txBody>
      </p:sp>
      <p:sp>
        <p:nvSpPr>
          <p:cNvPr id="2" name="Obdélník 1"/>
          <p:cNvSpPr/>
          <p:nvPr/>
        </p:nvSpPr>
        <p:spPr>
          <a:xfrm>
            <a:off x="5272424" y="419224"/>
            <a:ext cx="4206905" cy="2585323"/>
          </a:xfrm>
          <a:prstGeom prst="rect">
            <a:avLst/>
          </a:prstGeom>
        </p:spPr>
        <p:txBody>
          <a:bodyPr wrap="square">
            <a:spAutoFit/>
          </a:bodyPr>
          <a:lstStyle/>
          <a:p>
            <a:pPr algn="just"/>
            <a:r>
              <a:rPr lang="cs-CZ" sz="1200" dirty="0" smtClean="0"/>
              <a:t>Byla </a:t>
            </a:r>
            <a:r>
              <a:rPr lang="cs-CZ" sz="1200" dirty="0"/>
              <a:t>to poslední noc na adaptačním kurzu, který jsme obohatili třídním vystoupením. </a:t>
            </a:r>
            <a:endParaRPr lang="cs-CZ" sz="1200" dirty="0" smtClean="0"/>
          </a:p>
          <a:p>
            <a:pPr algn="just"/>
            <a:endParaRPr lang="cs-CZ" sz="1200" dirty="0"/>
          </a:p>
          <a:p>
            <a:pPr algn="just"/>
            <a:r>
              <a:rPr lang="cs-CZ" sz="1200" dirty="0" smtClean="0"/>
              <a:t>Následující </a:t>
            </a:r>
            <a:r>
              <a:rPr lang="cs-CZ" sz="1200" dirty="0"/>
              <a:t>den už jsme se chystali na zpáteční cestu do Uherského Brodu pěšky. </a:t>
            </a:r>
            <a:r>
              <a:rPr lang="cs-CZ" sz="1200" dirty="0" smtClean="0"/>
              <a:t>Tato</a:t>
            </a:r>
            <a:r>
              <a:rPr lang="cs-CZ" sz="1200" dirty="0" smtClean="0"/>
              <a:t> </a:t>
            </a:r>
            <a:r>
              <a:rPr lang="cs-CZ" sz="1200" dirty="0"/>
              <a:t>cesta utekla rychle, někteří šli pešky, někteří jeli autobusem. Některé holky šly i po skončení adaptačního kurzu s kluky ven, jelikož jim tři dny nestačily. Každopádně </a:t>
            </a:r>
            <a:r>
              <a:rPr lang="cs-CZ" sz="1200" dirty="0" smtClean="0"/>
              <a:t>jsme si</a:t>
            </a:r>
            <a:r>
              <a:rPr lang="cs-CZ" sz="1200" dirty="0" smtClean="0"/>
              <a:t> </a:t>
            </a:r>
            <a:r>
              <a:rPr lang="cs-CZ" sz="1200" dirty="0"/>
              <a:t>společné </a:t>
            </a:r>
            <a:r>
              <a:rPr lang="cs-CZ" sz="1200" dirty="0" smtClean="0"/>
              <a:t>dny opravdu užili. Důvěra</a:t>
            </a:r>
            <a:r>
              <a:rPr lang="cs-CZ" sz="1200" dirty="0"/>
              <a:t>, stezka odvahy, zábavné aktivity, sranda, logické myšlení, výborné jídlo, tohle všechno čeká příští rok nové prváky. Moc děkujeme panu učiteli Hudečkovi a naší paní učitelce </a:t>
            </a:r>
            <a:r>
              <a:rPr lang="cs-CZ" sz="1200" dirty="0" err="1"/>
              <a:t>Obadalové</a:t>
            </a:r>
            <a:r>
              <a:rPr lang="cs-CZ" sz="1200" dirty="0"/>
              <a:t> za úžasně strávené adaptační dny. </a:t>
            </a:r>
          </a:p>
          <a:p>
            <a:pPr algn="r"/>
            <a:r>
              <a:rPr lang="cs-CZ" sz="1000" i="1" dirty="0" err="1" smtClean="0"/>
              <a:t>Anet+Naty+Vendy</a:t>
            </a:r>
            <a:r>
              <a:rPr lang="cs-CZ" sz="1200" dirty="0" smtClean="0"/>
              <a:t>                                             </a:t>
            </a:r>
            <a:r>
              <a:rPr lang="cs-CZ" dirty="0" smtClean="0"/>
              <a:t>                                                                                                                                                                        </a:t>
            </a:r>
            <a:endParaRPr lang="cs-CZ" dirty="0"/>
          </a:p>
        </p:txBody>
      </p:sp>
      <p:pic>
        <p:nvPicPr>
          <p:cNvPr id="9" name="Picture 2" descr="E:\časopis\adaptační kurz 2019\36840fff1f3ba8ddfb3e9c7de98bc8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516" y="3212977"/>
            <a:ext cx="4216814" cy="302433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p:nvPr/>
        </p:nvSpPr>
        <p:spPr>
          <a:xfrm>
            <a:off x="487390" y="419224"/>
            <a:ext cx="405704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cs-CZ" sz="24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 Nahlédnutí do historie</a:t>
            </a:r>
            <a:endParaRPr lang="en-US" sz="2400" b="1" cap="none" spc="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endParaRPr>
          </a:p>
        </p:txBody>
      </p:sp>
      <p:sp>
        <p:nvSpPr>
          <p:cNvPr id="12" name="Obdélník 11"/>
          <p:cNvSpPr/>
          <p:nvPr/>
        </p:nvSpPr>
        <p:spPr>
          <a:xfrm>
            <a:off x="337528" y="879384"/>
            <a:ext cx="4243677" cy="5632311"/>
          </a:xfrm>
          <a:prstGeom prst="rect">
            <a:avLst/>
          </a:prstGeom>
        </p:spPr>
        <p:txBody>
          <a:bodyPr wrap="square">
            <a:spAutoFit/>
          </a:bodyPr>
          <a:lstStyle/>
          <a:p>
            <a:pPr algn="just"/>
            <a:endParaRPr lang="cs-CZ" sz="1200" b="1" i="1" dirty="0" smtClean="0"/>
          </a:p>
          <a:p>
            <a:pPr algn="ctr"/>
            <a:r>
              <a:rPr lang="cs-CZ" sz="1200" b="1" dirty="0" smtClean="0"/>
              <a:t>17</a:t>
            </a:r>
            <a:r>
              <a:rPr lang="cs-CZ" sz="1200" b="1" dirty="0"/>
              <a:t>. listopad </a:t>
            </a:r>
            <a:r>
              <a:rPr lang="cs-CZ" sz="1200" b="1" dirty="0" smtClean="0"/>
              <a:t>1989</a:t>
            </a:r>
          </a:p>
          <a:p>
            <a:pPr algn="ctr"/>
            <a:r>
              <a:rPr lang="cs-CZ" sz="1200" i="1" dirty="0" smtClean="0"/>
              <a:t>Letos uplynulo </a:t>
            </a:r>
            <a:r>
              <a:rPr lang="cs-CZ" sz="1200" i="1" dirty="0"/>
              <a:t>30 let od 17. listopadu </a:t>
            </a:r>
            <a:r>
              <a:rPr lang="cs-CZ" sz="1200" i="1" dirty="0" smtClean="0"/>
              <a:t>1989, kdy se společnost vzepřela </a:t>
            </a:r>
            <a:r>
              <a:rPr lang="cs-CZ" sz="1200" i="1" dirty="0"/>
              <a:t>totalitnímu režimu </a:t>
            </a:r>
            <a:r>
              <a:rPr lang="cs-CZ" sz="1200" i="1" dirty="0" smtClean="0"/>
              <a:t>a odstartovala se sametová </a:t>
            </a:r>
            <a:r>
              <a:rPr lang="cs-CZ" sz="1200" i="1" dirty="0"/>
              <a:t>revoluce</a:t>
            </a:r>
            <a:r>
              <a:rPr lang="cs-CZ" sz="1200" i="1" dirty="0" smtClean="0"/>
              <a:t>.</a:t>
            </a:r>
          </a:p>
          <a:p>
            <a:pPr algn="ctr"/>
            <a:endParaRPr lang="cs-CZ" sz="1200" dirty="0"/>
          </a:p>
          <a:p>
            <a:pPr algn="ctr"/>
            <a:r>
              <a:rPr lang="cs-CZ" sz="1200" dirty="0" smtClean="0"/>
              <a:t>Pojďme si  trošku připomenout, co se vlastně stalo.</a:t>
            </a:r>
            <a:r>
              <a:rPr lang="cs-CZ" sz="1200" dirty="0"/>
              <a:t> </a:t>
            </a:r>
            <a:r>
              <a:rPr lang="cs-CZ" sz="1200" dirty="0" smtClean="0"/>
              <a:t>V</a:t>
            </a:r>
            <a:r>
              <a:rPr lang="cs-CZ" sz="1200" dirty="0"/>
              <a:t> pátek </a:t>
            </a:r>
            <a:endParaRPr lang="cs-CZ" sz="1200" dirty="0" smtClean="0"/>
          </a:p>
          <a:p>
            <a:pPr algn="ctr"/>
            <a:r>
              <a:rPr lang="cs-CZ" sz="1200" dirty="0" smtClean="0"/>
              <a:t>17</a:t>
            </a:r>
            <a:r>
              <a:rPr lang="cs-CZ" sz="1200" dirty="0"/>
              <a:t>. listopadu se na Albertově sešli studenti pražských vysokých škol. Na Albertově se </a:t>
            </a:r>
            <a:r>
              <a:rPr lang="cs-CZ" sz="1200" dirty="0" smtClean="0"/>
              <a:t>nyní nachází </a:t>
            </a:r>
            <a:r>
              <a:rPr lang="cs-CZ" sz="1200" dirty="0"/>
              <a:t>i památeční deska, kde je </a:t>
            </a:r>
            <a:r>
              <a:rPr lang="cs-CZ" sz="1200" dirty="0" smtClean="0"/>
              <a:t>řečeno:  „</a:t>
            </a:r>
            <a:r>
              <a:rPr lang="cs-CZ" sz="1200" b="1" dirty="0" smtClean="0"/>
              <a:t>Kdy </a:t>
            </a:r>
            <a:r>
              <a:rPr lang="cs-CZ" sz="1200" b="1" dirty="0"/>
              <a:t>– když ne</a:t>
            </a:r>
            <a:r>
              <a:rPr lang="cs-CZ" sz="1200" dirty="0"/>
              <a:t> </a:t>
            </a:r>
            <a:r>
              <a:rPr lang="cs-CZ" sz="1200" b="1" dirty="0"/>
              <a:t>teď? Kdo – když ne my</a:t>
            </a:r>
            <a:r>
              <a:rPr lang="cs-CZ" sz="1200" dirty="0"/>
              <a:t>“. Odhadem tam bylo až 15 000 lidí. Studenti se sešli k uctění památky </a:t>
            </a:r>
            <a:r>
              <a:rPr lang="cs-CZ" sz="1200" b="1" dirty="0"/>
              <a:t>Jana Opletala</a:t>
            </a:r>
            <a:r>
              <a:rPr lang="cs-CZ" sz="1200" i="1" dirty="0"/>
              <a:t>,</a:t>
            </a:r>
            <a:r>
              <a:rPr lang="cs-CZ" sz="1200" b="1" i="1" dirty="0"/>
              <a:t> </a:t>
            </a:r>
            <a:r>
              <a:rPr lang="cs-CZ" sz="1200" dirty="0"/>
              <a:t>kterého zavraždili v roce 1939 nacisté. V </a:t>
            </a:r>
            <a:r>
              <a:rPr lang="cs-CZ" sz="1200" dirty="0" smtClean="0"/>
              <a:t>16.00 </a:t>
            </a:r>
            <a:r>
              <a:rPr lang="cs-CZ" sz="1200" dirty="0"/>
              <a:t>byl oficiální začátek shromáždění, ulicemi zazněla neoficiální hymna studentů. Pár lidí proneslo své projevy</a:t>
            </a:r>
            <a:r>
              <a:rPr lang="cs-CZ" sz="1200" dirty="0" smtClean="0"/>
              <a:t>.</a:t>
            </a:r>
          </a:p>
          <a:p>
            <a:pPr algn="ctr"/>
            <a:endParaRPr lang="cs-CZ" sz="1200" dirty="0"/>
          </a:p>
          <a:p>
            <a:pPr algn="ctr"/>
            <a:r>
              <a:rPr lang="cs-CZ" sz="1200" dirty="0"/>
              <a:t>Shromáždění probíhalo v pořádku, až když se průvod vydal směrem do centra Prahy zasáhla kolem </a:t>
            </a:r>
            <a:r>
              <a:rPr lang="cs-CZ" sz="1200" dirty="0" smtClean="0"/>
              <a:t>20. </a:t>
            </a:r>
            <a:r>
              <a:rPr lang="cs-CZ" sz="1200" dirty="0"/>
              <a:t>hodiny Veřejná </a:t>
            </a:r>
            <a:r>
              <a:rPr lang="cs-CZ" sz="1200" dirty="0" smtClean="0"/>
              <a:t>bezpečnost. Pohotovostní </a:t>
            </a:r>
            <a:r>
              <a:rPr lang="cs-CZ" sz="1200" dirty="0"/>
              <a:t>pluk na Národní třídě studenty obklíčil. Ti před zátarasy zapalovali svíčky a příslušníkům bezpečnosti dávali kytky. Demonstranti začali zpívat hymnu a provolávat hesla o svobodě, Masarykovi, </a:t>
            </a:r>
            <a:r>
              <a:rPr lang="cs-CZ" sz="1200" dirty="0" smtClean="0"/>
              <a:t>Havlovi… </a:t>
            </a:r>
            <a:r>
              <a:rPr lang="cs-CZ" sz="1200" dirty="0"/>
              <a:t>Policie začala vytlačovat studenty a ti začali </a:t>
            </a:r>
            <a:r>
              <a:rPr lang="cs-CZ" sz="1200" dirty="0" smtClean="0"/>
              <a:t>provolávat: </a:t>
            </a:r>
            <a:r>
              <a:rPr lang="cs-CZ" sz="1200" dirty="0"/>
              <a:t>„Máme holé </a:t>
            </a:r>
            <a:r>
              <a:rPr lang="cs-CZ" sz="1200" dirty="0" smtClean="0"/>
              <a:t>ruce! Nechceme násilí!“ Poté </a:t>
            </a:r>
            <a:r>
              <a:rPr lang="cs-CZ" sz="1200" dirty="0"/>
              <a:t>příslušníci bezpečnosti vytvořili </a:t>
            </a:r>
            <a:r>
              <a:rPr lang="cs-CZ" sz="1200" dirty="0" smtClean="0"/>
              <a:t>uličku. Tou </a:t>
            </a:r>
            <a:r>
              <a:rPr lang="cs-CZ" sz="1200" dirty="0" smtClean="0"/>
              <a:t>hnali </a:t>
            </a:r>
            <a:r>
              <a:rPr lang="cs-CZ" sz="1200" dirty="0"/>
              <a:t>demonstranty a při tom je mlátili obušky. Tekla krev a mnoho jich bylo zatčeno a odvezeno připravenými </a:t>
            </a:r>
            <a:r>
              <a:rPr lang="cs-CZ" sz="1200" dirty="0" smtClean="0"/>
              <a:t>autobusy. Ve </a:t>
            </a:r>
            <a:r>
              <a:rPr lang="cs-CZ" sz="1200" dirty="0" smtClean="0"/>
              <a:t>23.10 </a:t>
            </a:r>
            <a:r>
              <a:rPr lang="cs-CZ" sz="1200" dirty="0"/>
              <a:t>Státní bezpečnost ukončila zákrok.</a:t>
            </a:r>
          </a:p>
          <a:p>
            <a:pPr algn="just"/>
            <a:r>
              <a:rPr lang="cs-CZ" sz="1200" dirty="0"/>
              <a:t> </a:t>
            </a:r>
          </a:p>
          <a:p>
            <a:pPr algn="ctr"/>
            <a:r>
              <a:rPr lang="cs-CZ" sz="1200" dirty="0"/>
              <a:t>V muzeu Jana Amose Komenského </a:t>
            </a:r>
            <a:r>
              <a:rPr lang="cs-CZ" sz="1200" dirty="0" smtClean="0"/>
              <a:t>byla </a:t>
            </a:r>
            <a:r>
              <a:rPr lang="cs-CZ" sz="1200" dirty="0"/>
              <a:t>od 16. listopadu </a:t>
            </a:r>
            <a:r>
              <a:rPr lang="cs-CZ" sz="1200" dirty="0" smtClean="0"/>
              <a:t>otevřena </a:t>
            </a:r>
            <a:r>
              <a:rPr lang="cs-CZ" sz="1200" dirty="0"/>
              <a:t>výstava Dny sametové revoluce fotografů Přemysla Hněvkovského a místního rodáka Josefa Kollera</a:t>
            </a:r>
            <a:r>
              <a:rPr lang="cs-CZ" sz="1200" dirty="0" smtClean="0"/>
              <a:t>.</a:t>
            </a:r>
          </a:p>
          <a:p>
            <a:pPr algn="r"/>
            <a:r>
              <a:rPr lang="cs-CZ" sz="1000" i="1" dirty="0"/>
              <a:t>MV. VS1</a:t>
            </a:r>
            <a:endParaRPr lang="cs-CZ" sz="1000" dirty="0"/>
          </a:p>
        </p:txBody>
      </p:sp>
    </p:spTree>
    <p:extLst>
      <p:ext uri="{BB962C8B-B14F-4D97-AF65-F5344CB8AC3E}">
        <p14:creationId xmlns:p14="http://schemas.microsoft.com/office/powerpoint/2010/main" val="90619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ovéPole 18"/>
          <p:cNvSpPr txBox="1"/>
          <p:nvPr/>
        </p:nvSpPr>
        <p:spPr>
          <a:xfrm>
            <a:off x="361471" y="6374858"/>
            <a:ext cx="272480" cy="369332"/>
          </a:xfrm>
          <a:prstGeom prst="rect">
            <a:avLst/>
          </a:prstGeom>
          <a:noFill/>
        </p:spPr>
        <p:txBody>
          <a:bodyPr wrap="square" rtlCol="0">
            <a:spAutoFit/>
          </a:bodyPr>
          <a:lstStyle/>
          <a:p>
            <a:r>
              <a:rPr lang="cs-CZ" dirty="0" smtClean="0"/>
              <a:t>6</a:t>
            </a:r>
            <a:endParaRPr lang="cs-CZ" dirty="0"/>
          </a:p>
        </p:txBody>
      </p:sp>
      <p:pic>
        <p:nvPicPr>
          <p:cNvPr id="20" name="Picture 2"/>
          <p:cNvPicPr>
            <a:picLocks noChangeAspect="1" noChangeArrowheads="1"/>
          </p:cNvPicPr>
          <p:nvPr/>
        </p:nvPicPr>
        <p:blipFill>
          <a:blip r:embed="rId2" cstate="print"/>
          <a:srcRect/>
          <a:stretch>
            <a:fillRect/>
          </a:stretch>
        </p:blipFill>
        <p:spPr bwMode="auto">
          <a:xfrm>
            <a:off x="0" y="0"/>
            <a:ext cx="5024090" cy="6858000"/>
          </a:xfrm>
          <a:prstGeom prst="rect">
            <a:avLst/>
          </a:prstGeom>
          <a:noFill/>
          <a:ln w="9525">
            <a:noFill/>
            <a:miter lim="800000"/>
            <a:headEnd/>
            <a:tailEnd/>
          </a:ln>
        </p:spPr>
      </p:pic>
      <p:sp>
        <p:nvSpPr>
          <p:cNvPr id="21" name="TextovéPole 20"/>
          <p:cNvSpPr txBox="1"/>
          <p:nvPr/>
        </p:nvSpPr>
        <p:spPr>
          <a:xfrm>
            <a:off x="0" y="6484022"/>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6</a:t>
            </a:r>
            <a:endParaRPr lang="cs-CZ" dirty="0">
              <a:solidFill>
                <a:schemeClr val="tx2">
                  <a:lumMod val="60000"/>
                  <a:lumOff val="40000"/>
                </a:schemeClr>
              </a:solidFill>
            </a:endParaRPr>
          </a:p>
        </p:txBody>
      </p:sp>
      <p:pic>
        <p:nvPicPr>
          <p:cNvPr id="33" name="Picture 2"/>
          <p:cNvPicPr>
            <a:picLocks noChangeAspect="1" noChangeArrowheads="1"/>
          </p:cNvPicPr>
          <p:nvPr/>
        </p:nvPicPr>
        <p:blipFill>
          <a:blip r:embed="rId2" cstate="print"/>
          <a:srcRect/>
          <a:stretch>
            <a:fillRect/>
          </a:stretch>
        </p:blipFill>
        <p:spPr bwMode="auto">
          <a:xfrm>
            <a:off x="4843612" y="0"/>
            <a:ext cx="5062387" cy="6858000"/>
          </a:xfrm>
          <a:prstGeom prst="rect">
            <a:avLst/>
          </a:prstGeom>
          <a:noFill/>
          <a:ln w="9525">
            <a:noFill/>
            <a:miter lim="800000"/>
            <a:headEnd/>
            <a:tailEnd/>
          </a:ln>
        </p:spPr>
      </p:pic>
      <p:sp>
        <p:nvSpPr>
          <p:cNvPr id="34" name="TextovéPole 33"/>
          <p:cNvSpPr txBox="1"/>
          <p:nvPr/>
        </p:nvSpPr>
        <p:spPr>
          <a:xfrm>
            <a:off x="9399493"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11</a:t>
            </a:r>
            <a:endParaRPr lang="cs-CZ" dirty="0">
              <a:solidFill>
                <a:schemeClr val="tx2">
                  <a:lumMod val="60000"/>
                  <a:lumOff val="40000"/>
                </a:schemeClr>
              </a:solidFill>
            </a:endParaRPr>
          </a:p>
        </p:txBody>
      </p:sp>
      <p:sp>
        <p:nvSpPr>
          <p:cNvPr id="35" name="Rectangle 4"/>
          <p:cNvSpPr/>
          <p:nvPr/>
        </p:nvSpPr>
        <p:spPr>
          <a:xfrm>
            <a:off x="6128674" y="2060848"/>
            <a:ext cx="184731" cy="369332"/>
          </a:xfrm>
          <a:prstGeom prst="rect">
            <a:avLst/>
          </a:prstGeom>
        </p:spPr>
        <p:txBody>
          <a:bodyPr wrap="none">
            <a:spAutoFit/>
          </a:bodyPr>
          <a:lstStyle/>
          <a:p>
            <a:endParaRPr lang="cs-CZ" dirty="0">
              <a:solidFill>
                <a:srgbClr val="FF0000"/>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96" y="434409"/>
            <a:ext cx="4032295" cy="263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752" y="548680"/>
            <a:ext cx="426292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0079" y="3320932"/>
            <a:ext cx="4215144" cy="299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bdélník 16"/>
          <p:cNvSpPr/>
          <p:nvPr/>
        </p:nvSpPr>
        <p:spPr>
          <a:xfrm>
            <a:off x="5830106" y="2537520"/>
            <a:ext cx="2871946" cy="369332"/>
          </a:xfrm>
          <a:prstGeom prst="rect">
            <a:avLst/>
          </a:prstGeom>
        </p:spPr>
        <p:txBody>
          <a:bodyPr wrap="square">
            <a:spAutoFit/>
          </a:bodyPr>
          <a:lstStyle/>
          <a:p>
            <a:pPr algn="ctr"/>
            <a:r>
              <a:rPr lang="cs-CZ" b="1" dirty="0">
                <a:ln w="12700">
                  <a:solidFill>
                    <a:schemeClr val="tx2">
                      <a:satMod val="155000"/>
                    </a:schemeClr>
                  </a:solidFill>
                  <a:prstDash val="solid"/>
                </a:ln>
                <a:effectLst>
                  <a:outerShdw blurRad="41275" dist="20320" dir="1800000" algn="tl" rotWithShape="0">
                    <a:srgbClr val="000000">
                      <a:alpha val="40000"/>
                    </a:srgbClr>
                  </a:outerShdw>
                </a:effectLst>
              </a:rPr>
              <a:t>Stáž v Poslanecké </a:t>
            </a:r>
            <a:r>
              <a:rPr lang="cs-CZ" b="1" dirty="0" smtClean="0">
                <a:ln w="12700">
                  <a:solidFill>
                    <a:schemeClr val="tx2">
                      <a:satMod val="155000"/>
                    </a:schemeClr>
                  </a:solidFill>
                  <a:prstDash val="solid"/>
                </a:ln>
                <a:effectLst>
                  <a:outerShdw blurRad="41275" dist="20320" dir="1800000" algn="tl" rotWithShape="0">
                    <a:srgbClr val="000000">
                      <a:alpha val="40000"/>
                    </a:srgbClr>
                  </a:outerShdw>
                </a:effectLst>
              </a:rPr>
              <a:t>sněmovně </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18" name="Picture 3" descr="E:\časopis\adaptační kurz 2019\373ed43d4a93030122fd3c89b695a21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208" y="3429000"/>
            <a:ext cx="4034757" cy="281553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958395" y="3708371"/>
            <a:ext cx="3115405" cy="369332"/>
          </a:xfrm>
          <a:prstGeom prst="rect">
            <a:avLst/>
          </a:prstGeom>
        </p:spPr>
        <p:txBody>
          <a:bodyPr wrap="none">
            <a:spAutoFit/>
          </a:bodyPr>
          <a:lstStyle/>
          <a:p>
            <a:pPr algn="ctr"/>
            <a:r>
              <a:rPr lang="cs-CZ" b="1" dirty="0"/>
              <a:t>Adaptační kurz  9. - 11. 9. 2019</a:t>
            </a:r>
          </a:p>
        </p:txBody>
      </p:sp>
    </p:spTree>
    <p:extLst>
      <p:ext uri="{BB962C8B-B14F-4D97-AF65-F5344CB8AC3E}">
        <p14:creationId xmlns:p14="http://schemas.microsoft.com/office/powerpoint/2010/main" val="2945263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print"/>
          <a:srcRect/>
          <a:stretch>
            <a:fillRect/>
          </a:stretch>
        </p:blipFill>
        <p:spPr bwMode="auto">
          <a:xfrm>
            <a:off x="0" y="0"/>
            <a:ext cx="5081275" cy="6858000"/>
          </a:xfrm>
          <a:prstGeom prst="rect">
            <a:avLst/>
          </a:prstGeom>
          <a:noFill/>
          <a:ln w="9525">
            <a:noFill/>
            <a:miter lim="800000"/>
            <a:headEnd/>
            <a:tailEnd/>
          </a:ln>
        </p:spPr>
      </p:pic>
      <p:sp>
        <p:nvSpPr>
          <p:cNvPr id="28" name="TextovéPole 20"/>
          <p:cNvSpPr txBox="1"/>
          <p:nvPr/>
        </p:nvSpPr>
        <p:spPr>
          <a:xfrm>
            <a:off x="2064" y="6480394"/>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smtClean="0">
                <a:solidFill>
                  <a:schemeClr val="tx2">
                    <a:lumMod val="60000"/>
                    <a:lumOff val="40000"/>
                  </a:schemeClr>
                </a:solidFill>
              </a:rPr>
              <a:t>10</a:t>
            </a:r>
            <a:endParaRPr lang="cs-CZ" dirty="0">
              <a:solidFill>
                <a:schemeClr val="tx2">
                  <a:lumMod val="60000"/>
                  <a:lumOff val="40000"/>
                </a:schemeClr>
              </a:solidFill>
            </a:endParaRPr>
          </a:p>
        </p:txBody>
      </p:sp>
      <p:sp>
        <p:nvSpPr>
          <p:cNvPr id="31" name="TextovéPole 30"/>
          <p:cNvSpPr txBox="1"/>
          <p:nvPr/>
        </p:nvSpPr>
        <p:spPr>
          <a:xfrm>
            <a:off x="591615" y="925607"/>
            <a:ext cx="3800494" cy="253916"/>
          </a:xfrm>
          <a:prstGeom prst="rect">
            <a:avLst/>
          </a:prstGeom>
          <a:noFill/>
        </p:spPr>
        <p:txBody>
          <a:bodyPr wrap="square" rtlCol="0">
            <a:spAutoFit/>
          </a:bodyPr>
          <a:lstStyle/>
          <a:p>
            <a:pPr algn="just"/>
            <a:r>
              <a:rPr lang="cs-CZ" sz="1050" i="1" dirty="0" smtClean="0"/>
              <a:t>                                 </a:t>
            </a:r>
            <a:endParaRPr lang="cs-CZ" sz="1050" i="1" dirty="0"/>
          </a:p>
        </p:txBody>
      </p:sp>
      <p:pic>
        <p:nvPicPr>
          <p:cNvPr id="32" name="Picture 2"/>
          <p:cNvPicPr>
            <a:picLocks noChangeAspect="1" noChangeArrowheads="1"/>
          </p:cNvPicPr>
          <p:nvPr/>
        </p:nvPicPr>
        <p:blipFill>
          <a:blip r:embed="rId3" cstate="print"/>
          <a:srcRect/>
          <a:stretch>
            <a:fillRect/>
          </a:stretch>
        </p:blipFill>
        <p:spPr bwMode="auto">
          <a:xfrm>
            <a:off x="4969930" y="0"/>
            <a:ext cx="4953000" cy="6858000"/>
          </a:xfrm>
          <a:prstGeom prst="rect">
            <a:avLst/>
          </a:prstGeom>
          <a:noFill/>
          <a:ln w="9525">
            <a:noFill/>
            <a:miter lim="800000"/>
            <a:headEnd/>
            <a:tailEnd/>
          </a:ln>
        </p:spPr>
      </p:pic>
      <p:sp>
        <p:nvSpPr>
          <p:cNvPr id="33" name="TextovéPole 32"/>
          <p:cNvSpPr txBox="1"/>
          <p:nvPr/>
        </p:nvSpPr>
        <p:spPr>
          <a:xfrm>
            <a:off x="9402645" y="6480394"/>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7</a:t>
            </a:r>
          </a:p>
        </p:txBody>
      </p:sp>
      <p:sp>
        <p:nvSpPr>
          <p:cNvPr id="13" name="Rectangle 7"/>
          <p:cNvSpPr/>
          <p:nvPr/>
        </p:nvSpPr>
        <p:spPr>
          <a:xfrm>
            <a:off x="618682" y="510108"/>
            <a:ext cx="397410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cs-CZ" sz="24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Stáž v Poslanecké sněmovně aneb Týden v politice </a:t>
            </a:r>
            <a:endParaRPr lang="en-US" sz="2400" b="1" cap="none" spc="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endParaRPr>
          </a:p>
        </p:txBody>
      </p:sp>
      <p:sp>
        <p:nvSpPr>
          <p:cNvPr id="14" name="Obdélník 13"/>
          <p:cNvSpPr/>
          <p:nvPr/>
        </p:nvSpPr>
        <p:spPr>
          <a:xfrm>
            <a:off x="603503" y="1617524"/>
            <a:ext cx="4001345" cy="4862870"/>
          </a:xfrm>
          <a:prstGeom prst="rect">
            <a:avLst/>
          </a:prstGeom>
        </p:spPr>
        <p:txBody>
          <a:bodyPr wrap="square">
            <a:spAutoFit/>
          </a:bodyPr>
          <a:lstStyle/>
          <a:p>
            <a:pPr algn="just"/>
            <a:r>
              <a:rPr lang="cs-CZ" sz="1200" dirty="0"/>
              <a:t>Ve dnech 21. 10. – 25. 10. 2019 se v rámci odborné praxe žáků studijního oboru  Veřejnosprávní činnost uskutečnila velmi zajímavá stáž našeho žáka Adama Kazíka (VS3) v Poslanecké sněmovně v Praze. </a:t>
            </a:r>
          </a:p>
          <a:p>
            <a:pPr algn="just"/>
            <a:endParaRPr lang="cs-CZ" sz="1200" dirty="0"/>
          </a:p>
          <a:p>
            <a:pPr algn="just"/>
            <a:r>
              <a:rPr lang="cs-CZ" sz="1200" dirty="0"/>
              <a:t>Celá akce byla dojednána a zaštítěna panem poslancem Mgr. Petrem Gazdíkem. Program byl velmi bohatý a hlavně pro žáka velmi přínosný. Adam byl vlastně celý týden „v patách“ panu Gazdíkovi a jeho asistentovi panu Smetanovi. Co to znamenalo v praxi? Nejprve soukromá prohlídka Poslanecké sněmovny s panem Gazdíkem, dále účast na veřejném zasedání PS, návštěva pana prezidenta v PS při příležitosti schvalování státního rozpočtu, dále účast při natáčení duelu pana Gazdíka a pana Juříčka v televizi Seznam, účast na schůzi STANU, kde probíhala debata o  aktuálních prioritách této politické strany, prohlídka kanceláří a pracoven poslanců STANU, účast na schůzce na ministerstvu vnitra a mnoho dalších zajímavých aktivit, kam by se běžně žáci nedostali. </a:t>
            </a:r>
          </a:p>
          <a:p>
            <a:pPr algn="just"/>
            <a:endParaRPr lang="cs-CZ" sz="1200" dirty="0"/>
          </a:p>
          <a:p>
            <a:pPr algn="just"/>
            <a:r>
              <a:rPr lang="cs-CZ" sz="1200" dirty="0"/>
              <a:t>Velký dík patří panu poslanci Gazdíkovi a jeho asistentovi panu Smetanovi, kteří se celé dny věnovali našemu stážistovi a připravili mu opravdu nevšední a zajímavý pohled na práci jednak Poslanecké sněmovny a jednak na práci našich poslanců.      </a:t>
            </a:r>
          </a:p>
          <a:p>
            <a:pPr algn="just"/>
            <a:r>
              <a:rPr lang="cs-CZ" sz="1200" dirty="0"/>
              <a:t> </a:t>
            </a:r>
          </a:p>
          <a:p>
            <a:pPr algn="r"/>
            <a:r>
              <a:rPr lang="cs-CZ" sz="1000" i="1" dirty="0"/>
              <a:t>Mgr. Jan Hozák</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064" y="3409978"/>
            <a:ext cx="3912980" cy="293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9064" y="396337"/>
            <a:ext cx="3873580" cy="290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396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4843612" y="0"/>
            <a:ext cx="5062387" cy="6858000"/>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srcRect/>
          <a:stretch>
            <a:fillRect/>
          </a:stretch>
        </p:blipFill>
        <p:spPr bwMode="auto">
          <a:xfrm>
            <a:off x="1225" y="0"/>
            <a:ext cx="4953000" cy="6858000"/>
          </a:xfrm>
          <a:prstGeom prst="rect">
            <a:avLst/>
          </a:prstGeom>
          <a:noFill/>
          <a:ln w="9525">
            <a:noFill/>
            <a:miter lim="800000"/>
            <a:headEnd/>
            <a:tailEnd/>
          </a:ln>
        </p:spPr>
      </p:pic>
      <p:sp>
        <p:nvSpPr>
          <p:cNvPr id="14" name="TextovéPole 13"/>
          <p:cNvSpPr txBox="1"/>
          <p:nvPr/>
        </p:nvSpPr>
        <p:spPr>
          <a:xfrm>
            <a:off x="9282" y="6481645"/>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8</a:t>
            </a:r>
          </a:p>
        </p:txBody>
      </p:sp>
      <p:sp>
        <p:nvSpPr>
          <p:cNvPr id="15" name="Obdélník 14"/>
          <p:cNvSpPr/>
          <p:nvPr/>
        </p:nvSpPr>
        <p:spPr>
          <a:xfrm>
            <a:off x="5350656" y="3354378"/>
            <a:ext cx="2059616" cy="261610"/>
          </a:xfrm>
          <a:prstGeom prst="rect">
            <a:avLst/>
          </a:prstGeom>
        </p:spPr>
        <p:txBody>
          <a:bodyPr wrap="square">
            <a:spAutoFit/>
          </a:bodyPr>
          <a:lstStyle/>
          <a:p>
            <a:r>
              <a:rPr lang="cs-CZ" sz="1100" dirty="0" smtClean="0"/>
              <a:t>.</a:t>
            </a:r>
            <a:endParaRPr lang="cs-CZ" sz="1100" dirty="0"/>
          </a:p>
        </p:txBody>
      </p:sp>
      <p:sp>
        <p:nvSpPr>
          <p:cNvPr id="16" name="TextovéPole 15"/>
          <p:cNvSpPr txBox="1"/>
          <p:nvPr/>
        </p:nvSpPr>
        <p:spPr>
          <a:xfrm>
            <a:off x="9399494" y="6488668"/>
            <a:ext cx="506506" cy="369332"/>
          </a:xfrm>
          <a:prstGeom prst="rect">
            <a:avLst/>
          </a:prstGeom>
          <a:solidFill>
            <a:schemeClr val="bg1"/>
          </a:solidFill>
          <a:ln w="38100">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cs-CZ" dirty="0">
                <a:solidFill>
                  <a:schemeClr val="tx2">
                    <a:lumMod val="60000"/>
                    <a:lumOff val="40000"/>
                  </a:schemeClr>
                </a:solidFill>
              </a:rPr>
              <a:t>9</a:t>
            </a:r>
          </a:p>
        </p:txBody>
      </p:sp>
      <p:sp>
        <p:nvSpPr>
          <p:cNvPr id="17" name="Rectangle 2"/>
          <p:cNvSpPr/>
          <p:nvPr/>
        </p:nvSpPr>
        <p:spPr>
          <a:xfrm>
            <a:off x="253252" y="1504939"/>
            <a:ext cx="4411715" cy="415498"/>
          </a:xfrm>
          <a:prstGeom prst="rect">
            <a:avLst/>
          </a:prstGeom>
        </p:spPr>
        <p:txBody>
          <a:bodyPr wrap="square">
            <a:spAutoFit/>
          </a:bodyPr>
          <a:lstStyle/>
          <a:p>
            <a:pPr algn="just"/>
            <a:r>
              <a:rPr lang="cs-CZ" sz="1050" dirty="0" smtClean="0"/>
              <a:t>          </a:t>
            </a:r>
          </a:p>
          <a:p>
            <a:pPr algn="just"/>
            <a:endParaRPr lang="cs-CZ" sz="1050" dirty="0"/>
          </a:p>
        </p:txBody>
      </p:sp>
      <p:sp>
        <p:nvSpPr>
          <p:cNvPr id="18" name="Rectangle 4"/>
          <p:cNvSpPr/>
          <p:nvPr/>
        </p:nvSpPr>
        <p:spPr>
          <a:xfrm>
            <a:off x="6128674" y="2060848"/>
            <a:ext cx="184731" cy="369332"/>
          </a:xfrm>
          <a:prstGeom prst="rect">
            <a:avLst/>
          </a:prstGeom>
        </p:spPr>
        <p:txBody>
          <a:bodyPr wrap="none">
            <a:spAutoFit/>
          </a:bodyPr>
          <a:lstStyle/>
          <a:p>
            <a:endParaRPr lang="cs-CZ" dirty="0">
              <a:solidFill>
                <a:srgbClr val="FF0000"/>
              </a:solidFill>
            </a:endParaRPr>
          </a:p>
        </p:txBody>
      </p:sp>
      <p:sp>
        <p:nvSpPr>
          <p:cNvPr id="2" name="Obdélník 1"/>
          <p:cNvSpPr/>
          <p:nvPr/>
        </p:nvSpPr>
        <p:spPr>
          <a:xfrm>
            <a:off x="422096" y="1130692"/>
            <a:ext cx="4111258" cy="5201424"/>
          </a:xfrm>
          <a:prstGeom prst="rect">
            <a:avLst/>
          </a:prstGeom>
        </p:spPr>
        <p:txBody>
          <a:bodyPr wrap="square">
            <a:spAutoFit/>
          </a:bodyPr>
          <a:lstStyle/>
          <a:p>
            <a:endParaRPr lang="cs-CZ" sz="1200" dirty="0"/>
          </a:p>
          <a:p>
            <a:pPr algn="just"/>
            <a:r>
              <a:rPr lang="cs-CZ" sz="2000" b="1" dirty="0" smtClean="0"/>
              <a:t>Taneční</a:t>
            </a:r>
          </a:p>
          <a:p>
            <a:pPr algn="just"/>
            <a:r>
              <a:rPr lang="cs-CZ" sz="1200" dirty="0" smtClean="0"/>
              <a:t>Nastoupili </a:t>
            </a:r>
            <a:r>
              <a:rPr lang="cs-CZ" sz="1200" dirty="0"/>
              <a:t>jsme do </a:t>
            </a:r>
            <a:r>
              <a:rPr lang="cs-CZ" sz="1200" dirty="0" smtClean="0"/>
              <a:t>druháku, </a:t>
            </a:r>
            <a:r>
              <a:rPr lang="cs-CZ" sz="1200" dirty="0"/>
              <a:t>a to znamená, že nás letos čekají taneční. Během září se nás ze třídy VS2 přihlásilo sedm.  </a:t>
            </a:r>
          </a:p>
          <a:p>
            <a:pPr algn="just"/>
            <a:r>
              <a:rPr lang="cs-CZ" sz="1200" dirty="0"/>
              <a:t> </a:t>
            </a:r>
          </a:p>
          <a:p>
            <a:pPr algn="just"/>
            <a:r>
              <a:rPr lang="cs-CZ" sz="1200" dirty="0" smtClean="0"/>
              <a:t>1. října </a:t>
            </a:r>
            <a:r>
              <a:rPr lang="cs-CZ" sz="1200" dirty="0"/>
              <a:t>jsme se společně se všemi zájemci o kurz sešli na Domě kultury Uherský Brod ve velkém sále. Jednalo se o informační schůzku. Nejprve mluvila paní z Domu kultury, která nás seznámila s rozdělením kurzů na odpolední a večerní. Poté předala slovo přímo manželům Mědílkovým, kteří kurz vedou. Upozornili nás na to, jak se správně na hodiny tance oblékat. Dozvěděli jsme se také, že nás čeká </a:t>
            </a:r>
            <a:r>
              <a:rPr lang="cs-CZ" sz="1200" dirty="0"/>
              <a:t>p</a:t>
            </a:r>
            <a:r>
              <a:rPr lang="cs-CZ" sz="1200" dirty="0" smtClean="0"/>
              <a:t>rodloužená</a:t>
            </a:r>
            <a:r>
              <a:rPr lang="cs-CZ" sz="1200" dirty="0"/>
              <a:t>, kam si můžeme pozvat i rodiče a kamarády a že závěrem tanečních je kolona, na kterou si budeme půjčovat nádherné bílé svatební šaty ze salonu. Schůzka na nás udělala dobrý dojem a těšíme se na první </a:t>
            </a:r>
            <a:r>
              <a:rPr lang="cs-CZ" sz="1200" dirty="0" smtClean="0"/>
              <a:t>hodinu. Čeká </a:t>
            </a:r>
            <a:r>
              <a:rPr lang="cs-CZ" sz="1200" dirty="0"/>
              <a:t>už příští týden</a:t>
            </a:r>
            <a:r>
              <a:rPr lang="cs-CZ" sz="1200" dirty="0" smtClean="0"/>
              <a:t>.</a:t>
            </a:r>
          </a:p>
          <a:p>
            <a:pPr algn="just"/>
            <a:endParaRPr lang="cs-CZ" sz="1200" dirty="0"/>
          </a:p>
          <a:p>
            <a:pPr algn="just"/>
            <a:r>
              <a:rPr lang="cs-CZ" sz="1200" dirty="0" smtClean="0"/>
              <a:t>První </a:t>
            </a:r>
            <a:r>
              <a:rPr lang="cs-CZ" sz="1200" dirty="0"/>
              <a:t>taneční lekce</a:t>
            </a:r>
          </a:p>
          <a:p>
            <a:pPr algn="just"/>
            <a:r>
              <a:rPr lang="cs-CZ" sz="1200" dirty="0"/>
              <a:t>Konečně jsme se </a:t>
            </a:r>
            <a:r>
              <a:rPr lang="cs-CZ" sz="1200" dirty="0" smtClean="0"/>
              <a:t>dočkali. </a:t>
            </a:r>
            <a:r>
              <a:rPr lang="cs-CZ" sz="1200" dirty="0"/>
              <a:t>V úterý v sedm hodin večer to vše začalo.  My holky jsme přišly v krásných tanečních šatech a kluci v oblecích, ideálně s </a:t>
            </a:r>
            <a:r>
              <a:rPr lang="cs-CZ" sz="1200" dirty="0" smtClean="0"/>
              <a:t>motýlkem, </a:t>
            </a:r>
            <a:r>
              <a:rPr lang="cs-CZ" sz="1200" dirty="0"/>
              <a:t>nebo kravatou. Byly jsme usazeny na židle, které byly rozestavěné </a:t>
            </a:r>
            <a:r>
              <a:rPr lang="cs-CZ" sz="1200" dirty="0" smtClean="0"/>
              <a:t>do </a:t>
            </a:r>
            <a:r>
              <a:rPr lang="cs-CZ" sz="1200" dirty="0"/>
              <a:t>půlkruhu podél parketu, kluci </a:t>
            </a:r>
            <a:r>
              <a:rPr lang="cs-CZ" sz="1200" dirty="0" smtClean="0"/>
              <a:t>byli v</a:t>
            </a:r>
            <a:r>
              <a:rPr lang="cs-CZ" sz="1200" dirty="0"/>
              <a:t> hledišti. Nejdříve jsme dostali  pár organizačních informací a pak byla vyhlášena pánská volenka. Některé z nás měly tanečníky domluvené, pro jiné to byly stresy, jestli je vůbec někdo vyzve k tanci. Naštěstí byly stresy zbytečné a za chvíli jsme už </a:t>
            </a:r>
            <a:r>
              <a:rPr lang="cs-CZ" sz="1200" dirty="0" smtClean="0"/>
              <a:t>zkoušeli první kroky. Tančí se vždy</a:t>
            </a:r>
            <a:endParaRPr lang="cs-CZ" sz="1200" dirty="0"/>
          </a:p>
        </p:txBody>
      </p:sp>
      <p:sp>
        <p:nvSpPr>
          <p:cNvPr id="11" name="Obdélník 10"/>
          <p:cNvSpPr/>
          <p:nvPr/>
        </p:nvSpPr>
        <p:spPr>
          <a:xfrm>
            <a:off x="5271665" y="404664"/>
            <a:ext cx="4127830" cy="954107"/>
          </a:xfrm>
          <a:prstGeom prst="rect">
            <a:avLst/>
          </a:prstGeom>
        </p:spPr>
        <p:txBody>
          <a:bodyPr wrap="square">
            <a:spAutoFit/>
          </a:bodyPr>
          <a:lstStyle/>
          <a:p>
            <a:pPr algn="just"/>
            <a:r>
              <a:rPr lang="cs-CZ" sz="1200" dirty="0" smtClean="0"/>
              <a:t>hodinu</a:t>
            </a:r>
            <a:r>
              <a:rPr lang="cs-CZ" sz="1200" dirty="0"/>
              <a:t>,  </a:t>
            </a:r>
            <a:r>
              <a:rPr lang="cs-CZ" sz="1200" dirty="0" smtClean="0"/>
              <a:t>potom </a:t>
            </a:r>
            <a:r>
              <a:rPr lang="cs-CZ" sz="1200" dirty="0"/>
              <a:t>následuje patnáctiminutová přestávka a po ní  opět 45 minut tance. Pro některé to bylo náročné, ale každopádně jsme si to všichni užili.</a:t>
            </a:r>
          </a:p>
          <a:p>
            <a:pPr algn="just"/>
            <a:endParaRPr lang="cs-CZ" sz="1000" dirty="0" smtClean="0"/>
          </a:p>
          <a:p>
            <a:pPr algn="r"/>
            <a:r>
              <a:rPr lang="cs-CZ" sz="1000" i="1" dirty="0" err="1" smtClean="0"/>
              <a:t>Cohlová</a:t>
            </a:r>
            <a:r>
              <a:rPr lang="cs-CZ" sz="1000" i="1" dirty="0" smtClean="0"/>
              <a:t> </a:t>
            </a:r>
            <a:r>
              <a:rPr lang="cs-CZ" sz="1000" i="1" dirty="0"/>
              <a:t>a </a:t>
            </a:r>
            <a:r>
              <a:rPr lang="cs-CZ" sz="1000" i="1" dirty="0" err="1" smtClean="0"/>
              <a:t>Skočovská</a:t>
            </a:r>
            <a:r>
              <a:rPr lang="cs-CZ" sz="1000" i="1" dirty="0" smtClean="0"/>
              <a:t>, </a:t>
            </a:r>
            <a:r>
              <a:rPr lang="cs-CZ" sz="1000" i="1" dirty="0"/>
              <a:t>VS2</a:t>
            </a:r>
          </a:p>
        </p:txBody>
      </p:sp>
      <p:pic>
        <p:nvPicPr>
          <p:cNvPr id="19" name="Obráze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096" y="1634989"/>
            <a:ext cx="4151635" cy="2823768"/>
          </a:xfrm>
          <a:prstGeom prst="rect">
            <a:avLst/>
          </a:prstGeom>
        </p:spPr>
      </p:pic>
      <p:sp>
        <p:nvSpPr>
          <p:cNvPr id="20" name="Rectangle 7"/>
          <p:cNvSpPr/>
          <p:nvPr/>
        </p:nvSpPr>
        <p:spPr>
          <a:xfrm>
            <a:off x="515789" y="404664"/>
            <a:ext cx="393315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cs-CZ" sz="2400" b="1"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Střípky z kultury</a:t>
            </a:r>
            <a:endParaRPr lang="en-US" sz="2400" b="1" cap="none" spc="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endParaRPr>
          </a:p>
        </p:txBody>
      </p:sp>
      <p:sp>
        <p:nvSpPr>
          <p:cNvPr id="21" name="TextBox 10"/>
          <p:cNvSpPr txBox="1"/>
          <p:nvPr/>
        </p:nvSpPr>
        <p:spPr>
          <a:xfrm>
            <a:off x="5301776" y="4540186"/>
            <a:ext cx="4216991" cy="2031325"/>
          </a:xfrm>
          <a:prstGeom prst="rect">
            <a:avLst/>
          </a:prstGeom>
          <a:noFill/>
        </p:spPr>
        <p:txBody>
          <a:bodyPr wrap="square" rtlCol="0">
            <a:spAutoFit/>
          </a:bodyPr>
          <a:lstStyle/>
          <a:p>
            <a:endParaRPr lang="cs-CZ" sz="1200" dirty="0"/>
          </a:p>
          <a:p>
            <a:pPr algn="just"/>
            <a:r>
              <a:rPr lang="cs-CZ" b="1" dirty="0" smtClean="0"/>
              <a:t>Divadlo nás baví</a:t>
            </a:r>
          </a:p>
          <a:p>
            <a:pPr algn="just"/>
            <a:r>
              <a:rPr lang="cs-CZ" sz="1200" dirty="0" smtClean="0"/>
              <a:t>Dne </a:t>
            </a:r>
            <a:r>
              <a:rPr lang="cs-CZ" sz="1200" dirty="0"/>
              <a:t>23. října naše třída VS2 navštívila divadlo ve Zlíně. Představení se jmenovalo </a:t>
            </a:r>
            <a:r>
              <a:rPr lang="cs-CZ" sz="1200" b="1" dirty="0"/>
              <a:t>Malované na skle</a:t>
            </a:r>
            <a:r>
              <a:rPr lang="cs-CZ" sz="1200" dirty="0"/>
              <a:t>, byl to muzikál o zbojníkovi a jeho duši, o válce mezi andělem a ďáblem, o lásce, svobodě a nesmrtelné smrti, o ženách milujících i zrádných. </a:t>
            </a:r>
          </a:p>
          <a:p>
            <a:pPr algn="just"/>
            <a:endParaRPr lang="cs-CZ" sz="1200" dirty="0" smtClean="0"/>
          </a:p>
          <a:p>
            <a:pPr algn="just"/>
            <a:r>
              <a:rPr lang="cs-CZ" sz="1200" dirty="0" smtClean="0"/>
              <a:t>L</a:t>
            </a:r>
            <a:r>
              <a:rPr lang="en-US" sz="1200" dirty="0"/>
              <a:t>í</a:t>
            </a:r>
            <a:r>
              <a:rPr lang="cs-CZ" sz="1200" dirty="0"/>
              <a:t>bilo se n</a:t>
            </a:r>
            <a:r>
              <a:rPr lang="en-US" sz="1200" dirty="0"/>
              <a:t>á</a:t>
            </a:r>
            <a:r>
              <a:rPr lang="cs-CZ" sz="1200" dirty="0"/>
              <a:t>m to velice, převelice. Hlavně se všem l</a:t>
            </a:r>
            <a:r>
              <a:rPr lang="en-US" sz="1200" dirty="0"/>
              <a:t>í</a:t>
            </a:r>
            <a:r>
              <a:rPr lang="cs-CZ" sz="1200" dirty="0"/>
              <a:t>bil </a:t>
            </a:r>
            <a:r>
              <a:rPr lang="cs-CZ" sz="1200" dirty="0" err="1"/>
              <a:t>blonďat</a:t>
            </a:r>
            <a:r>
              <a:rPr lang="en-US" sz="1200" dirty="0"/>
              <a:t>ý</a:t>
            </a:r>
            <a:r>
              <a:rPr lang="cs-CZ" sz="1200" dirty="0"/>
              <a:t> herec Vojtěch Johan</a:t>
            </a:r>
            <a:r>
              <a:rPr lang="en-US" sz="1200" dirty="0"/>
              <a:t>í</a:t>
            </a:r>
            <a:r>
              <a:rPr lang="cs-CZ" sz="1200" dirty="0"/>
              <a:t>k.</a:t>
            </a:r>
          </a:p>
          <a:p>
            <a:pPr algn="r"/>
            <a:r>
              <a:rPr lang="cs-CZ" sz="1000" i="1" dirty="0" err="1"/>
              <a:t>Mozgvová</a:t>
            </a:r>
            <a:r>
              <a:rPr lang="cs-CZ" sz="1000" i="1" dirty="0"/>
              <a:t> </a:t>
            </a:r>
            <a:r>
              <a:rPr lang="cs-CZ" sz="1000" i="1" dirty="0" smtClean="0"/>
              <a:t>a Tomečková, VS2</a:t>
            </a:r>
            <a:endParaRPr lang="cs-CZ" sz="1000" i="1" dirty="0">
              <a:solidFill>
                <a:srgbClr val="FF0000"/>
              </a:solidFill>
            </a:endParaRPr>
          </a:p>
        </p:txBody>
      </p:sp>
    </p:spTree>
    <p:extLst>
      <p:ext uri="{BB962C8B-B14F-4D97-AF65-F5344CB8AC3E}">
        <p14:creationId xmlns:p14="http://schemas.microsoft.com/office/powerpoint/2010/main" val="102584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17811</TotalTime>
  <Words>603</Words>
  <Application>Microsoft Office PowerPoint</Application>
  <PresentationFormat>A4 (210 × 297 mm)</PresentationFormat>
  <Paragraphs>155</Paragraphs>
  <Slides>8</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8</vt:i4>
      </vt:variant>
    </vt:vector>
  </HeadingPairs>
  <TitlesOfParts>
    <vt:vector size="13" baseType="lpstr">
      <vt:lpstr>Arial</vt:lpstr>
      <vt:lpstr>Calibri</vt:lpstr>
      <vt:lpstr>Impact</vt:lpstr>
      <vt:lpstr>Times New Roman</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ASUS</dc:creator>
  <cp:lastModifiedBy>Marie Mikulcova</cp:lastModifiedBy>
  <cp:revision>303</cp:revision>
  <cp:lastPrinted>2019-11-26T12:15:37Z</cp:lastPrinted>
  <dcterms:created xsi:type="dcterms:W3CDTF">2013-11-21T16:09:22Z</dcterms:created>
  <dcterms:modified xsi:type="dcterms:W3CDTF">2019-11-26T13:16:57Z</dcterms:modified>
</cp:coreProperties>
</file>