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60" r:id="rId3"/>
    <p:sldId id="258" r:id="rId4"/>
    <p:sldId id="257" r:id="rId5"/>
    <p:sldId id="259" r:id="rId6"/>
    <p:sldId id="261" r:id="rId7"/>
  </p:sldIdLst>
  <p:sldSz cx="9906000" cy="6858000" type="A4"/>
  <p:notesSz cx="6648450" cy="97742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399FF"/>
    <a:srgbClr val="FFCC66"/>
    <a:srgbClr val="99FF66"/>
    <a:srgbClr val="33CCFF"/>
    <a:srgbClr val="6699FF"/>
    <a:srgbClr val="3333FF"/>
    <a:srgbClr val="E091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59" autoAdjust="0"/>
    <p:restoredTop sz="96650" autoAdjust="0"/>
  </p:normalViewPr>
  <p:slideViewPr>
    <p:cSldViewPr>
      <p:cViewPr>
        <p:scale>
          <a:sx n="150" d="100"/>
          <a:sy n="150" d="100"/>
        </p:scale>
        <p:origin x="2184" y="1614"/>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881513" cy="489025"/>
          </a:xfrm>
          <a:prstGeom prst="rect">
            <a:avLst/>
          </a:prstGeom>
        </p:spPr>
        <p:txBody>
          <a:bodyPr vert="horz" lIns="89776" tIns="44888" rIns="89776" bIns="44888" rtlCol="0"/>
          <a:lstStyle>
            <a:lvl1pPr algn="l">
              <a:defRPr sz="1200"/>
            </a:lvl1pPr>
          </a:lstStyle>
          <a:p>
            <a:endParaRPr lang="cs-CZ"/>
          </a:p>
        </p:txBody>
      </p:sp>
      <p:sp>
        <p:nvSpPr>
          <p:cNvPr id="3" name="Zástupný symbol pro datum 2"/>
          <p:cNvSpPr>
            <a:spLocks noGrp="1"/>
          </p:cNvSpPr>
          <p:nvPr>
            <p:ph type="dt" sz="quarter" idx="1"/>
          </p:nvPr>
        </p:nvSpPr>
        <p:spPr>
          <a:xfrm>
            <a:off x="3765384" y="0"/>
            <a:ext cx="2881513" cy="489025"/>
          </a:xfrm>
          <a:prstGeom prst="rect">
            <a:avLst/>
          </a:prstGeom>
        </p:spPr>
        <p:txBody>
          <a:bodyPr vert="horz" lIns="89776" tIns="44888" rIns="89776" bIns="44888" rtlCol="0"/>
          <a:lstStyle>
            <a:lvl1pPr algn="r">
              <a:defRPr sz="1200"/>
            </a:lvl1pPr>
          </a:lstStyle>
          <a:p>
            <a:fld id="{F5EB3540-CAD3-429A-8CF8-BD40ECFB8FD3}" type="datetimeFigureOut">
              <a:rPr lang="cs-CZ" smtClean="0"/>
              <a:pPr/>
              <a:t>29.11.2017</a:t>
            </a:fld>
            <a:endParaRPr lang="cs-CZ"/>
          </a:p>
        </p:txBody>
      </p:sp>
      <p:sp>
        <p:nvSpPr>
          <p:cNvPr id="4" name="Zástupný symbol pro zápatí 3"/>
          <p:cNvSpPr>
            <a:spLocks noGrp="1"/>
          </p:cNvSpPr>
          <p:nvPr>
            <p:ph type="ftr" sz="quarter" idx="2"/>
          </p:nvPr>
        </p:nvSpPr>
        <p:spPr>
          <a:xfrm>
            <a:off x="1" y="9283651"/>
            <a:ext cx="2881513" cy="489025"/>
          </a:xfrm>
          <a:prstGeom prst="rect">
            <a:avLst/>
          </a:prstGeom>
        </p:spPr>
        <p:txBody>
          <a:bodyPr vert="horz" lIns="89776" tIns="44888" rIns="89776" bIns="44888"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65384" y="9283651"/>
            <a:ext cx="2881513" cy="489025"/>
          </a:xfrm>
          <a:prstGeom prst="rect">
            <a:avLst/>
          </a:prstGeom>
        </p:spPr>
        <p:txBody>
          <a:bodyPr vert="horz" lIns="89776" tIns="44888" rIns="89776" bIns="44888" rtlCol="0" anchor="b"/>
          <a:lstStyle>
            <a:lvl1pPr algn="r">
              <a:defRPr sz="1200"/>
            </a:lvl1pPr>
          </a:lstStyle>
          <a:p>
            <a:fld id="{AAB5E4EB-8296-4174-8BE7-DE1E7C0B184E}" type="slidenum">
              <a:rPr lang="cs-CZ" smtClean="0"/>
              <a:pPr/>
              <a:t>‹#›</a:t>
            </a:fld>
            <a:endParaRPr lang="cs-CZ"/>
          </a:p>
        </p:txBody>
      </p:sp>
    </p:spTree>
    <p:extLst>
      <p:ext uri="{BB962C8B-B14F-4D97-AF65-F5344CB8AC3E}">
        <p14:creationId xmlns:p14="http://schemas.microsoft.com/office/powerpoint/2010/main" val="12625848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881513" cy="489025"/>
          </a:xfrm>
          <a:prstGeom prst="rect">
            <a:avLst/>
          </a:prstGeom>
        </p:spPr>
        <p:txBody>
          <a:bodyPr vert="horz" lIns="89776" tIns="44888" rIns="89776" bIns="44888" rtlCol="0"/>
          <a:lstStyle>
            <a:lvl1pPr algn="l">
              <a:defRPr sz="1200"/>
            </a:lvl1pPr>
          </a:lstStyle>
          <a:p>
            <a:endParaRPr lang="cs-CZ"/>
          </a:p>
        </p:txBody>
      </p:sp>
      <p:sp>
        <p:nvSpPr>
          <p:cNvPr id="3" name="Zástupný symbol pro datum 2"/>
          <p:cNvSpPr>
            <a:spLocks noGrp="1"/>
          </p:cNvSpPr>
          <p:nvPr>
            <p:ph type="dt" idx="1"/>
          </p:nvPr>
        </p:nvSpPr>
        <p:spPr>
          <a:xfrm>
            <a:off x="3765384" y="0"/>
            <a:ext cx="2881513" cy="489025"/>
          </a:xfrm>
          <a:prstGeom prst="rect">
            <a:avLst/>
          </a:prstGeom>
        </p:spPr>
        <p:txBody>
          <a:bodyPr vert="horz" lIns="89776" tIns="44888" rIns="89776" bIns="44888" rtlCol="0"/>
          <a:lstStyle>
            <a:lvl1pPr algn="r">
              <a:defRPr sz="1200"/>
            </a:lvl1pPr>
          </a:lstStyle>
          <a:p>
            <a:fld id="{839D2375-D798-4357-A7F1-5ECAEDBDA360}" type="datetimeFigureOut">
              <a:rPr lang="cs-CZ" smtClean="0"/>
              <a:pPr/>
              <a:t>29.11.2017</a:t>
            </a:fld>
            <a:endParaRPr lang="cs-CZ"/>
          </a:p>
        </p:txBody>
      </p:sp>
      <p:sp>
        <p:nvSpPr>
          <p:cNvPr id="4" name="Zástupný symbol pro obrázek snímku 3"/>
          <p:cNvSpPr>
            <a:spLocks noGrp="1" noRot="1" noChangeAspect="1"/>
          </p:cNvSpPr>
          <p:nvPr>
            <p:ph type="sldImg" idx="2"/>
          </p:nvPr>
        </p:nvSpPr>
        <p:spPr>
          <a:xfrm>
            <a:off x="679450" y="733425"/>
            <a:ext cx="5289550" cy="3663950"/>
          </a:xfrm>
          <a:prstGeom prst="rect">
            <a:avLst/>
          </a:prstGeom>
          <a:noFill/>
          <a:ln w="12700">
            <a:solidFill>
              <a:prstClr val="black"/>
            </a:solidFill>
          </a:ln>
        </p:spPr>
        <p:txBody>
          <a:bodyPr vert="horz" lIns="89776" tIns="44888" rIns="89776" bIns="44888" rtlCol="0" anchor="ctr"/>
          <a:lstStyle/>
          <a:p>
            <a:endParaRPr lang="cs-CZ"/>
          </a:p>
        </p:txBody>
      </p:sp>
      <p:sp>
        <p:nvSpPr>
          <p:cNvPr id="5" name="Zástupný symbol pro poznámky 4"/>
          <p:cNvSpPr>
            <a:spLocks noGrp="1"/>
          </p:cNvSpPr>
          <p:nvPr>
            <p:ph type="body" sz="quarter" idx="3"/>
          </p:nvPr>
        </p:nvSpPr>
        <p:spPr>
          <a:xfrm>
            <a:off x="664845" y="4643389"/>
            <a:ext cx="5318760" cy="4398095"/>
          </a:xfrm>
          <a:prstGeom prst="rect">
            <a:avLst/>
          </a:prstGeom>
        </p:spPr>
        <p:txBody>
          <a:bodyPr vert="horz" lIns="89776" tIns="44888" rIns="89776" bIns="44888"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1" y="9283651"/>
            <a:ext cx="2881513" cy="489025"/>
          </a:xfrm>
          <a:prstGeom prst="rect">
            <a:avLst/>
          </a:prstGeom>
        </p:spPr>
        <p:txBody>
          <a:bodyPr vert="horz" lIns="89776" tIns="44888" rIns="89776" bIns="44888"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765384" y="9283651"/>
            <a:ext cx="2881513" cy="489025"/>
          </a:xfrm>
          <a:prstGeom prst="rect">
            <a:avLst/>
          </a:prstGeom>
        </p:spPr>
        <p:txBody>
          <a:bodyPr vert="horz" lIns="89776" tIns="44888" rIns="89776" bIns="44888" rtlCol="0" anchor="b"/>
          <a:lstStyle>
            <a:lvl1pPr algn="r">
              <a:defRPr sz="1200"/>
            </a:lvl1pPr>
          </a:lstStyle>
          <a:p>
            <a:fld id="{7B1F28ED-D39A-4C00-91F3-F45EC8731BA9}" type="slidenum">
              <a:rPr lang="cs-CZ" smtClean="0"/>
              <a:pPr/>
              <a:t>‹#›</a:t>
            </a:fld>
            <a:endParaRPr lang="cs-CZ"/>
          </a:p>
        </p:txBody>
      </p:sp>
    </p:spTree>
    <p:extLst>
      <p:ext uri="{BB962C8B-B14F-4D97-AF65-F5344CB8AC3E}">
        <p14:creationId xmlns:p14="http://schemas.microsoft.com/office/powerpoint/2010/main" val="7416556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79450" y="733425"/>
            <a:ext cx="5289550" cy="3663950"/>
          </a:xfrm>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234702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42950" y="2130426"/>
            <a:ext cx="84201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AAFEE551-0299-4E6B-952F-9341987BD708}" type="datetimeFigureOut">
              <a:rPr lang="cs-CZ" smtClean="0"/>
              <a:pPr/>
              <a:t>29.11.2017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AFEE551-0299-4E6B-952F-9341987BD708}" type="datetimeFigureOut">
              <a:rPr lang="cs-CZ" smtClean="0"/>
              <a:pPr/>
              <a:t>29.11.2017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181850" y="274639"/>
            <a:ext cx="222885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95300" y="274639"/>
            <a:ext cx="652145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AFEE551-0299-4E6B-952F-9341987BD708}" type="datetimeFigureOut">
              <a:rPr lang="cs-CZ" smtClean="0"/>
              <a:pPr/>
              <a:t>29.11.2017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AFEE551-0299-4E6B-952F-9341987BD708}" type="datetimeFigureOut">
              <a:rPr lang="cs-CZ" smtClean="0"/>
              <a:pPr/>
              <a:t>29.11.2017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82506" y="4406901"/>
            <a:ext cx="84201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AAFEE551-0299-4E6B-952F-9341987BD708}" type="datetimeFigureOut">
              <a:rPr lang="cs-CZ" smtClean="0"/>
              <a:pPr/>
              <a:t>29.11.2017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AFEE551-0299-4E6B-952F-9341987BD708}" type="datetimeFigureOut">
              <a:rPr lang="cs-CZ" smtClean="0"/>
              <a:pPr/>
              <a:t>29.11.2017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AFEE551-0299-4E6B-952F-9341987BD708}" type="datetimeFigureOut">
              <a:rPr lang="cs-CZ" smtClean="0"/>
              <a:pPr/>
              <a:t>29.11.2017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AAFEE551-0299-4E6B-952F-9341987BD708}" type="datetimeFigureOut">
              <a:rPr lang="cs-CZ" smtClean="0"/>
              <a:pPr/>
              <a:t>29.11.2017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AFEE551-0299-4E6B-952F-9341987BD708}" type="datetimeFigureOut">
              <a:rPr lang="cs-CZ" smtClean="0"/>
              <a:pPr/>
              <a:t>29.11.2017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95300" y="273050"/>
            <a:ext cx="3259006"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AAFEE551-0299-4E6B-952F-9341987BD708}" type="datetimeFigureOut">
              <a:rPr lang="cs-CZ" smtClean="0"/>
              <a:pPr/>
              <a:t>29.11.2017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41645" y="4800600"/>
            <a:ext cx="59436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AAFEE551-0299-4E6B-952F-9341987BD708}" type="datetimeFigureOut">
              <a:rPr lang="cs-CZ" smtClean="0"/>
              <a:pPr/>
              <a:t>29.11.2017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EE551-0299-4E6B-952F-9341987BD708}" type="datetimeFigureOut">
              <a:rPr lang="cs-CZ" smtClean="0"/>
              <a:pPr/>
              <a:t>29.11.2017</a:t>
            </a:fld>
            <a:endParaRPr lang="cs-CZ"/>
          </a:p>
        </p:txBody>
      </p:sp>
      <p:sp>
        <p:nvSpPr>
          <p:cNvPr id="5" name="Zástupný symbol pro zápatí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07FFD-8AFE-4A1A-8BB8-533E6ADDB9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sipis-casopis@seznam.cz" TargetMode="External"/><Relationship Id="rId5" Type="http://schemas.openxmlformats.org/officeDocument/2006/relationships/image" Target="../media/image3.jpeg"/><Relationship Id="rId10" Type="http://schemas.openxmlformats.org/officeDocument/2006/relationships/image" Target="../media/image7.jpeg"/><Relationship Id="rId4" Type="http://schemas.openxmlformats.org/officeDocument/2006/relationships/image" Target="../media/image2.jpe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4985227" y="-1062"/>
            <a:ext cx="4992556" cy="6956330"/>
          </a:xfrm>
          <a:prstGeom prst="rect">
            <a:avLst/>
          </a:prstGeom>
          <a:solidFill>
            <a:schemeClr val="tx2">
              <a:lumMod val="75000"/>
            </a:schemeClr>
          </a:solidFill>
          <a:ln w="9525">
            <a:solidFill>
              <a:srgbClr val="000000"/>
            </a:solidFill>
            <a:miter lim="800000"/>
            <a:headEnd/>
            <a:tailEnd/>
          </a:ln>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endParaRPr lang="cs-CZ"/>
          </a:p>
        </p:txBody>
      </p:sp>
      <p:pic>
        <p:nvPicPr>
          <p:cNvPr id="13" name="Picture 2"/>
          <p:cNvPicPr>
            <a:picLocks noChangeAspect="1" noChangeArrowheads="1"/>
          </p:cNvPicPr>
          <p:nvPr/>
        </p:nvPicPr>
        <p:blipFill>
          <a:blip r:embed="rId3" cstate="print"/>
          <a:srcRect/>
          <a:stretch>
            <a:fillRect/>
          </a:stretch>
        </p:blipFill>
        <p:spPr bwMode="auto">
          <a:xfrm>
            <a:off x="-39555" y="-1062"/>
            <a:ext cx="5024783" cy="6957392"/>
          </a:xfrm>
          <a:prstGeom prst="rect">
            <a:avLst/>
          </a:prstGeom>
          <a:noFill/>
          <a:ln w="9525">
            <a:noFill/>
            <a:miter lim="800000"/>
            <a:headEnd/>
            <a:tailEnd/>
          </a:ln>
        </p:spPr>
      </p:pic>
      <p:pic>
        <p:nvPicPr>
          <p:cNvPr id="15" name="Obrázek 14" descr="C:\Users\Stan\Desktop\clS-1355405503.jpg"/>
          <p:cNvPicPr/>
          <p:nvPr/>
        </p:nvPicPr>
        <p:blipFill>
          <a:blip r:embed="rId4" cstate="print"/>
          <a:srcRect/>
          <a:stretch>
            <a:fillRect/>
          </a:stretch>
        </p:blipFill>
        <p:spPr bwMode="auto">
          <a:xfrm rot="856209">
            <a:off x="476934" y="1806945"/>
            <a:ext cx="1533423" cy="1767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WordArt 4"/>
          <p:cNvSpPr>
            <a:spLocks noChangeArrowheads="1" noChangeShapeType="1" noTextEdit="1"/>
          </p:cNvSpPr>
          <p:nvPr/>
        </p:nvSpPr>
        <p:spPr bwMode="auto">
          <a:xfrm rot="21359824">
            <a:off x="391559" y="502995"/>
            <a:ext cx="4171398" cy="597133"/>
          </a:xfrm>
          <a:prstGeom prst="rect">
            <a:avLst/>
          </a:prstGeom>
        </p:spPr>
        <p:txBody>
          <a:bodyPr wrap="none" fromWordArt="1">
            <a:prstTxWarp prst="textDeflateBottom">
              <a:avLst>
                <a:gd name="adj" fmla="val 76472"/>
              </a:avLst>
            </a:prstTxWarp>
          </a:bodyPr>
          <a:lstStyle/>
          <a:p>
            <a:pPr algn="ctr" rtl="0"/>
            <a:r>
              <a:rPr lang="cs-CZ" sz="3600" kern="10" spc="0" dirty="0" smtClean="0">
                <a:ln w="9525">
                  <a:solidFill>
                    <a:srgbClr val="000000"/>
                  </a:solidFill>
                  <a:round/>
                  <a:headEnd/>
                  <a:tailEnd/>
                </a:ln>
                <a:solidFill>
                  <a:srgbClr val="31849B"/>
                </a:solidFill>
                <a:effectLst>
                  <a:outerShdw dist="107763" dir="13500000" algn="ctr" rotWithShape="0">
                    <a:srgbClr val="868686">
                      <a:alpha val="50000"/>
                    </a:srgbClr>
                  </a:outerShdw>
                </a:effectLst>
                <a:latin typeface="Impact"/>
              </a:rPr>
              <a:t>ROK OD ROKU LEPŠÍ !!!</a:t>
            </a:r>
            <a:endParaRPr lang="cs-CZ" sz="3600" kern="10" spc="0" dirty="0">
              <a:ln w="9525">
                <a:solidFill>
                  <a:srgbClr val="000000"/>
                </a:solidFill>
                <a:round/>
                <a:headEnd/>
                <a:tailEnd/>
              </a:ln>
              <a:solidFill>
                <a:srgbClr val="31849B"/>
              </a:solidFill>
              <a:effectLst>
                <a:outerShdw dist="107763" dir="13500000" algn="ctr" rotWithShape="0">
                  <a:srgbClr val="868686">
                    <a:alpha val="50000"/>
                  </a:srgbClr>
                </a:outerShdw>
              </a:effectLst>
              <a:latin typeface="Impact"/>
            </a:endParaRPr>
          </a:p>
        </p:txBody>
      </p:sp>
      <p:sp>
        <p:nvSpPr>
          <p:cNvPr id="1029" name="Text Box 41"/>
          <p:cNvSpPr txBox="1">
            <a:spLocks noChangeArrowheads="1"/>
          </p:cNvSpPr>
          <p:nvPr/>
        </p:nvSpPr>
        <p:spPr bwMode="auto">
          <a:xfrm>
            <a:off x="147245" y="1229658"/>
            <a:ext cx="4752883" cy="2277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cs-CZ" sz="2000" b="1" i="0" u="none" strike="noStrike" cap="none" normalizeH="0" baseline="0" dirty="0" smtClean="0">
                <a:ln>
                  <a:noFill/>
                </a:ln>
                <a:solidFill>
                  <a:srgbClr val="FF0000"/>
                </a:solidFill>
                <a:effectLst/>
                <a:latin typeface="Calibri" pitchFamily="34" charset="0"/>
                <a:cs typeface="Arial" pitchFamily="34" charset="0"/>
              </a:rPr>
              <a:t>I ty můžeš patřit</a:t>
            </a:r>
            <a:r>
              <a:rPr kumimoji="0" lang="cs-CZ" sz="2000" b="1" i="0" u="none" strike="noStrike" cap="none" normalizeH="0" dirty="0" smtClean="0">
                <a:ln>
                  <a:noFill/>
                </a:ln>
                <a:solidFill>
                  <a:srgbClr val="FF0000"/>
                </a:solidFill>
                <a:effectLst/>
                <a:latin typeface="Calibri" pitchFamily="34" charset="0"/>
                <a:cs typeface="Arial" pitchFamily="34" charset="0"/>
              </a:rPr>
              <a:t> </a:t>
            </a:r>
            <a:r>
              <a:rPr kumimoji="0" lang="cs-CZ" sz="2000" b="1" i="0" u="none" strike="noStrike" cap="none" normalizeH="0" baseline="0" dirty="0" smtClean="0">
                <a:ln>
                  <a:noFill/>
                </a:ln>
                <a:solidFill>
                  <a:srgbClr val="FF0000"/>
                </a:solidFill>
                <a:effectLst/>
                <a:latin typeface="Calibri" pitchFamily="34" charset="0"/>
                <a:cs typeface="Arial" pitchFamily="34" charset="0"/>
              </a:rPr>
              <a:t>do redakčního týmu</a:t>
            </a:r>
            <a:r>
              <a:rPr kumimoji="0" lang="cs-CZ" sz="2000" b="1" i="0" u="none" strike="noStrike" cap="none" normalizeH="0" baseline="0" dirty="0" smtClean="0">
                <a:ln>
                  <a:noFill/>
                </a:ln>
                <a:solidFill>
                  <a:srgbClr val="FF0000"/>
                </a:solidFill>
                <a:effectLst/>
                <a:latin typeface="Times New Roman" pitchFamily="18" charset="0"/>
                <a:cs typeface="Arial" pitchFamily="34" charset="0"/>
              </a:rPr>
              <a:t>.</a:t>
            </a:r>
            <a:r>
              <a:rPr kumimoji="0" lang="cs-CZ" sz="2000" b="1" i="0" u="none" strike="noStrike" cap="none" normalizeH="0" dirty="0" smtClean="0">
                <a:ln>
                  <a:noFill/>
                </a:ln>
                <a:solidFill>
                  <a:srgbClr val="FF0000"/>
                </a:solidFill>
                <a:effectLst/>
                <a:latin typeface="Times New Roman" pitchFamily="18" charset="0"/>
                <a:cs typeface="Arial" pitchFamily="34" charset="0"/>
              </a:rPr>
              <a:t> </a:t>
            </a:r>
            <a:endParaRPr kumimoji="0" lang="cs-CZ"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 name="Obrázek 15" descr="C:\Users\Stan\Desktop\uvod2s.jpg"/>
          <p:cNvPicPr/>
          <p:nvPr/>
        </p:nvPicPr>
        <p:blipFill>
          <a:blip r:embed="rId5" cstate="print"/>
          <a:srcRect/>
          <a:stretch>
            <a:fillRect/>
          </a:stretch>
        </p:blipFill>
        <p:spPr bwMode="auto">
          <a:xfrm rot="1549218">
            <a:off x="2591030" y="1740442"/>
            <a:ext cx="1603591" cy="19005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30" name="Text Box 42"/>
          <p:cNvSpPr txBox="1">
            <a:spLocks noChangeArrowheads="1"/>
          </p:cNvSpPr>
          <p:nvPr/>
        </p:nvSpPr>
        <p:spPr bwMode="auto">
          <a:xfrm>
            <a:off x="146572" y="5301208"/>
            <a:ext cx="4604092" cy="24416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buClrTx/>
              <a:buSzTx/>
              <a:buFontTx/>
              <a:buNone/>
              <a:tabLst/>
            </a:pPr>
            <a:r>
              <a:rPr lang="cs-CZ" b="1" dirty="0" smtClean="0">
                <a:solidFill>
                  <a:srgbClr val="FF0000"/>
                </a:solidFill>
                <a:latin typeface="Calibri" pitchFamily="34" charset="0"/>
                <a:cs typeface="Arial" pitchFamily="34" charset="0"/>
              </a:rPr>
              <a:t>Je super, že nám píšete…</a:t>
            </a:r>
            <a:endParaRPr lang="cs-CZ" b="1" dirty="0">
              <a:solidFill>
                <a:srgbClr val="FF0000"/>
              </a:solidFill>
              <a:latin typeface="Times New Roman" pitchFamily="18" charset="0"/>
              <a:cs typeface="Arial" pitchFamily="34" charset="0"/>
            </a:endParaRPr>
          </a:p>
          <a:p>
            <a:pPr algn="r" fontAlgn="base">
              <a:spcBef>
                <a:spcPct val="0"/>
              </a:spcBef>
            </a:pPr>
            <a:endParaRPr lang="cs-CZ" sz="1100" b="1" dirty="0" smtClean="0">
              <a:latin typeface="Calibri" pitchFamily="34" charset="0"/>
              <a:cs typeface="Arial" pitchFamily="34" charset="0"/>
            </a:endParaRPr>
          </a:p>
          <a:p>
            <a:pPr algn="r" fontAlgn="base">
              <a:spcBef>
                <a:spcPct val="0"/>
              </a:spcBef>
            </a:pPr>
            <a:endParaRPr lang="cs-CZ" sz="1100" b="1" dirty="0" smtClean="0">
              <a:latin typeface="Calibri" pitchFamily="34" charset="0"/>
              <a:cs typeface="Arial" pitchFamily="34" charset="0"/>
            </a:endParaRPr>
          </a:p>
          <a:p>
            <a:pPr algn="r" fontAlgn="base">
              <a:spcBef>
                <a:spcPct val="0"/>
              </a:spcBef>
            </a:pPr>
            <a:r>
              <a:rPr lang="cs-CZ" sz="1100" b="1" dirty="0" smtClean="0">
                <a:latin typeface="Calibri" pitchFamily="34" charset="0"/>
                <a:cs typeface="Arial" pitchFamily="34" charset="0"/>
              </a:rPr>
              <a:t>Kontakt do </a:t>
            </a:r>
            <a:r>
              <a:rPr lang="cs-CZ" sz="1100" b="1" dirty="0">
                <a:latin typeface="Calibri" pitchFamily="34" charset="0"/>
                <a:cs typeface="Arial" pitchFamily="34" charset="0"/>
              </a:rPr>
              <a:t>redakční rady</a:t>
            </a:r>
            <a:r>
              <a:rPr lang="cs-CZ" sz="1100" b="1" dirty="0" smtClean="0">
                <a:latin typeface="Calibri" pitchFamily="34" charset="0"/>
                <a:cs typeface="Arial" pitchFamily="34" charset="0"/>
              </a:rPr>
              <a:t>:</a:t>
            </a:r>
            <a:endParaRPr lang="cs-CZ" sz="1100" u="sng" dirty="0">
              <a:solidFill>
                <a:schemeClr val="accent1"/>
              </a:solidFill>
            </a:endParaRPr>
          </a:p>
          <a:p>
            <a:pPr marL="0" marR="0" lvl="0" indent="0" algn="r" defTabSz="914400" rtl="0" eaLnBrk="1" fontAlgn="base" latinLnBrk="0" hangingPunct="1">
              <a:lnSpc>
                <a:spcPct val="100000"/>
              </a:lnSpc>
              <a:spcBef>
                <a:spcPct val="0"/>
              </a:spcBef>
              <a:buClrTx/>
              <a:buSzTx/>
              <a:buFontTx/>
              <a:buNone/>
              <a:tabLst/>
            </a:pPr>
            <a:r>
              <a:rPr lang="cs-CZ" sz="1400" u="sng" dirty="0" smtClean="0">
                <a:solidFill>
                  <a:schemeClr val="accent1"/>
                </a:solidFill>
                <a:hlinkClick r:id="rId6"/>
              </a:rPr>
              <a:t>sipis-casopis@seznam.cz</a:t>
            </a:r>
            <a:endParaRPr lang="cs-CZ" sz="1400" u="sng" dirty="0" smtClean="0">
              <a:solidFill>
                <a:schemeClr val="accent1"/>
              </a:solidFill>
            </a:endParaRPr>
          </a:p>
          <a:p>
            <a:pPr marL="0" marR="0" lvl="0" indent="0" algn="r" defTabSz="914400" rtl="0" eaLnBrk="1" fontAlgn="base" latinLnBrk="0" hangingPunct="1">
              <a:lnSpc>
                <a:spcPct val="100000"/>
              </a:lnSpc>
              <a:spcBef>
                <a:spcPct val="0"/>
              </a:spcBef>
              <a:buClrTx/>
              <a:buSzTx/>
              <a:buFontTx/>
              <a:buNone/>
              <a:tabLst/>
            </a:pPr>
            <a:endParaRPr lang="cs-CZ" sz="1100" u="sng" dirty="0" smtClean="0">
              <a:solidFill>
                <a:schemeClr val="accent1"/>
              </a:solidFill>
            </a:endParaRPr>
          </a:p>
          <a:p>
            <a:pPr marR="179388" lvl="1" fontAlgn="base">
              <a:spcBef>
                <a:spcPct val="0"/>
              </a:spcBef>
            </a:pPr>
            <a:endParaRPr kumimoji="0" lang="cs-CZ" sz="1400" b="1" i="0" u="none" strike="noStrike" cap="none" normalizeH="0" baseline="0" dirty="0" smtClean="0">
              <a:ln>
                <a:noFill/>
              </a:ln>
              <a:solidFill>
                <a:srgbClr val="40315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cs-CZ" sz="1400" b="1" i="1" u="none" strike="noStrike" cap="none" normalizeH="0" baseline="0" dirty="0" smtClean="0">
              <a:ln>
                <a:noFill/>
              </a:ln>
              <a:solidFill>
                <a:srgbClr val="40315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cs-CZ" sz="1400" b="1" i="1" u="none" strike="noStrike" cap="none" normalizeH="0" baseline="0" dirty="0" smtClean="0">
              <a:ln>
                <a:noFill/>
              </a:ln>
              <a:solidFill>
                <a:srgbClr val="40315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ovéPole 13"/>
          <p:cNvSpPr txBox="1"/>
          <p:nvPr/>
        </p:nvSpPr>
        <p:spPr>
          <a:xfrm>
            <a:off x="4953000" y="1"/>
            <a:ext cx="2886321" cy="307777"/>
          </a:xfrm>
          <a:prstGeom prst="rect">
            <a:avLst/>
          </a:prstGeom>
          <a:noFill/>
        </p:spPr>
        <p:txBody>
          <a:bodyPr wrap="square" rtlCol="0">
            <a:spAutoFit/>
          </a:bodyPr>
          <a:lstStyle/>
          <a:p>
            <a:r>
              <a:rPr lang="cs-CZ" sz="1400" b="1" dirty="0" smtClean="0">
                <a:solidFill>
                  <a:schemeClr val="bg1">
                    <a:lumMod val="95000"/>
                  </a:schemeClr>
                </a:solidFill>
              </a:rPr>
              <a:t>Studentský časopis, prosinec 2017</a:t>
            </a:r>
            <a:endParaRPr lang="cs-CZ" sz="1400" b="1" dirty="0">
              <a:solidFill>
                <a:schemeClr val="bg1">
                  <a:lumMod val="95000"/>
                </a:schemeClr>
              </a:solidFill>
            </a:endParaRPr>
          </a:p>
        </p:txBody>
      </p:sp>
      <p:pic>
        <p:nvPicPr>
          <p:cNvPr id="1026" name="Picture 2"/>
          <p:cNvPicPr>
            <a:picLocks noChangeAspect="1" noChangeArrowheads="1"/>
          </p:cNvPicPr>
          <p:nvPr/>
        </p:nvPicPr>
        <p:blipFill>
          <a:blip r:embed="rId7" cstate="print"/>
          <a:srcRect/>
          <a:stretch>
            <a:fillRect/>
          </a:stretch>
        </p:blipFill>
        <p:spPr bwMode="auto">
          <a:xfrm rot="695545">
            <a:off x="751072" y="3255913"/>
            <a:ext cx="1482086" cy="20370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Obrázek 5" descr="C:\Users\ASUS\Desktop\casopis 2013\obr.,nápis\LOGO_SIPIS.png"/>
          <p:cNvPicPr/>
          <p:nvPr/>
        </p:nvPicPr>
        <p:blipFill>
          <a:blip r:embed="rId8" cstate="print"/>
          <a:srcRect/>
          <a:stretch>
            <a:fillRect/>
          </a:stretch>
        </p:blipFill>
        <p:spPr bwMode="auto">
          <a:xfrm rot="770067">
            <a:off x="5057197" y="352293"/>
            <a:ext cx="5199619" cy="1646263"/>
          </a:xfrm>
          <a:prstGeom prst="rect">
            <a:avLst/>
          </a:prstGeom>
          <a:ln>
            <a:noFill/>
          </a:ln>
          <a:effectLst>
            <a:glow rad="228600">
              <a:schemeClr val="accent6">
                <a:satMod val="175000"/>
                <a:alpha val="40000"/>
              </a:schemeClr>
            </a:glow>
            <a:softEdge rad="635000"/>
          </a:effectLst>
          <a:scene3d>
            <a:camera prst="isometricTopUp"/>
            <a:lightRig rig="threePt" dir="t">
              <a:rot lat="0" lon="0" rev="2700000"/>
            </a:lightRig>
          </a:scene3d>
          <a:sp3d>
            <a:bevelT w="63500" h="50800" prst="slope"/>
          </a:sp3d>
        </p:spPr>
      </p:pic>
      <p:pic>
        <p:nvPicPr>
          <p:cNvPr id="5" name="Picture 2" descr="C:\Users\Asus\Desktop\Časopis\Časopis\obr stranky\casopis\Snímek1.JPG"/>
          <p:cNvPicPr>
            <a:picLocks noChangeAspect="1" noChangeArrowheads="1"/>
          </p:cNvPicPr>
          <p:nvPr/>
        </p:nvPicPr>
        <p:blipFill>
          <a:blip r:embed="rId9" cstate="print"/>
          <a:srcRect l="49241"/>
          <a:stretch>
            <a:fillRect/>
          </a:stretch>
        </p:blipFill>
        <p:spPr bwMode="auto">
          <a:xfrm rot="20095341">
            <a:off x="2946644" y="3300626"/>
            <a:ext cx="1611981" cy="21986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TextovéPole 6"/>
          <p:cNvSpPr txBox="1"/>
          <p:nvPr/>
        </p:nvSpPr>
        <p:spPr>
          <a:xfrm>
            <a:off x="2824988" y="6459225"/>
            <a:ext cx="2160239" cy="261610"/>
          </a:xfrm>
          <a:prstGeom prst="rect">
            <a:avLst/>
          </a:prstGeom>
          <a:noFill/>
        </p:spPr>
        <p:txBody>
          <a:bodyPr wrap="square" rtlCol="0">
            <a:spAutoFit/>
          </a:bodyPr>
          <a:lstStyle/>
          <a:p>
            <a:r>
              <a:rPr lang="cs-CZ" sz="1100" dirty="0" smtClean="0"/>
              <a:t>Grafické zpracování: třída OA4</a:t>
            </a:r>
            <a:endParaRPr lang="cs-CZ" sz="1100" dirty="0"/>
          </a:p>
        </p:txBody>
      </p:sp>
      <p:sp>
        <p:nvSpPr>
          <p:cNvPr id="3" name="Text Box 3"/>
          <p:cNvSpPr txBox="1">
            <a:spLocks noChangeArrowheads="1"/>
          </p:cNvSpPr>
          <p:nvPr/>
        </p:nvSpPr>
        <p:spPr bwMode="auto">
          <a:xfrm>
            <a:off x="6167770" y="4760569"/>
            <a:ext cx="2880320" cy="1953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cs-CZ" sz="1400" b="1" i="0" u="none" strike="noStrike" cap="none" normalizeH="0" baseline="0" dirty="0" smtClean="0">
                <a:ln>
                  <a:noFill/>
                </a:ln>
                <a:solidFill>
                  <a:schemeClr val="bg1"/>
                </a:solidFill>
                <a:effectLst/>
                <a:latin typeface="Calibri" pitchFamily="34" charset="0"/>
                <a:cs typeface="Arial" pitchFamily="34" charset="0"/>
              </a:rPr>
              <a:t>V tomto čísle naleznete:</a:t>
            </a:r>
            <a:endParaRPr lang="cs-CZ" sz="1400" b="1" dirty="0" smtClean="0">
              <a:solidFill>
                <a:schemeClr val="bg1"/>
              </a:solidFill>
              <a:latin typeface="Calibri" pitchFamily="34" charset="0"/>
              <a:cs typeface="Arial" pitchFamily="34" charset="0"/>
            </a:endParaRPr>
          </a:p>
          <a:p>
            <a:pPr fontAlgn="base">
              <a:spcBef>
                <a:spcPct val="0"/>
              </a:spcBef>
              <a:buFont typeface="Arial" pitchFamily="34" charset="0"/>
              <a:buChar char="•"/>
            </a:pPr>
            <a:r>
              <a:rPr lang="cs-CZ" b="1" dirty="0" smtClean="0">
                <a:solidFill>
                  <a:schemeClr val="bg1"/>
                </a:solidFill>
                <a:latin typeface="Calibri" pitchFamily="34" charset="0"/>
                <a:cs typeface="Arial" pitchFamily="34" charset="0"/>
              </a:rPr>
              <a:t>  ohlédnutí </a:t>
            </a:r>
            <a:r>
              <a:rPr lang="cs-CZ" b="1" dirty="0">
                <a:solidFill>
                  <a:schemeClr val="bg1"/>
                </a:solidFill>
                <a:latin typeface="Calibri" pitchFamily="34" charset="0"/>
                <a:cs typeface="Arial" pitchFamily="34" charset="0"/>
              </a:rPr>
              <a:t>za </a:t>
            </a:r>
            <a:r>
              <a:rPr lang="cs-CZ" b="1" dirty="0" err="1" smtClean="0">
                <a:solidFill>
                  <a:schemeClr val="bg1"/>
                </a:solidFill>
                <a:latin typeface="Calibri" pitchFamily="34" charset="0"/>
                <a:cs typeface="Arial" pitchFamily="34" charset="0"/>
              </a:rPr>
              <a:t>adapťákem</a:t>
            </a:r>
            <a:endParaRPr lang="cs-CZ" b="1" dirty="0" smtClean="0">
              <a:solidFill>
                <a:schemeClr val="bg1"/>
              </a:solidFill>
              <a:latin typeface="Calibri" pitchFamily="34" charset="0"/>
              <a:cs typeface="Arial" pitchFamily="34" charset="0"/>
            </a:endParaRPr>
          </a:p>
          <a:p>
            <a:pPr fontAlgn="base">
              <a:spcBef>
                <a:spcPct val="0"/>
              </a:spcBef>
              <a:buFont typeface="Arial" pitchFamily="34" charset="0"/>
              <a:buChar char="•"/>
            </a:pPr>
            <a:r>
              <a:rPr lang="cs-CZ" b="1" dirty="0" smtClean="0">
                <a:solidFill>
                  <a:schemeClr val="bg1"/>
                </a:solidFill>
                <a:latin typeface="Calibri" pitchFamily="34" charset="0"/>
                <a:cs typeface="Arial" pitchFamily="34" charset="0"/>
              </a:rPr>
              <a:t>  co </a:t>
            </a:r>
            <a:r>
              <a:rPr lang="cs-CZ" b="1" dirty="0">
                <a:solidFill>
                  <a:schemeClr val="bg1"/>
                </a:solidFill>
                <a:latin typeface="Calibri" pitchFamily="34" charset="0"/>
                <a:cs typeface="Arial" pitchFamily="34" charset="0"/>
              </a:rPr>
              <a:t>se událo</a:t>
            </a:r>
            <a:endParaRPr lang="cs-CZ" b="1" dirty="0" smtClean="0">
              <a:solidFill>
                <a:schemeClr val="bg1"/>
              </a:solidFill>
              <a:latin typeface="Calibri" pitchFamily="34" charset="0"/>
              <a:cs typeface="Arial" pitchFamily="34" charset="0"/>
            </a:endParaRPr>
          </a:p>
          <a:p>
            <a:pPr fontAlgn="base">
              <a:spcBef>
                <a:spcPct val="0"/>
              </a:spcBef>
              <a:buFont typeface="Arial" pitchFamily="34" charset="0"/>
              <a:buChar char="•"/>
            </a:pPr>
            <a:r>
              <a:rPr lang="cs-CZ" b="1" dirty="0" smtClean="0">
                <a:solidFill>
                  <a:schemeClr val="bg1"/>
                </a:solidFill>
                <a:latin typeface="Calibri" pitchFamily="34" charset="0"/>
                <a:cs typeface="Arial" pitchFamily="34" charset="0"/>
              </a:rPr>
              <a:t>  podzimní počteníčko</a:t>
            </a:r>
          </a:p>
          <a:p>
            <a:pPr fontAlgn="base">
              <a:spcBef>
                <a:spcPct val="0"/>
              </a:spcBef>
              <a:buFont typeface="Arial" pitchFamily="34" charset="0"/>
              <a:buChar char="•"/>
            </a:pPr>
            <a:r>
              <a:rPr lang="cs-CZ" b="1" dirty="0" smtClean="0">
                <a:solidFill>
                  <a:schemeClr val="bg1"/>
                </a:solidFill>
                <a:latin typeface="Calibri" pitchFamily="34" charset="0"/>
                <a:cs typeface="Arial" pitchFamily="34" charset="0"/>
              </a:rPr>
              <a:t>  výběr z domácí poezie </a:t>
            </a:r>
          </a:p>
          <a:p>
            <a:pPr fontAlgn="base">
              <a:spcBef>
                <a:spcPct val="0"/>
              </a:spcBef>
              <a:buFont typeface="Arial" pitchFamily="34" charset="0"/>
              <a:buChar char="•"/>
            </a:pPr>
            <a:r>
              <a:rPr lang="cs-CZ" b="1" dirty="0">
                <a:solidFill>
                  <a:schemeClr val="bg1"/>
                </a:solidFill>
                <a:latin typeface="Calibri" pitchFamily="34" charset="0"/>
                <a:cs typeface="Arial" pitchFamily="34" charset="0"/>
              </a:rPr>
              <a:t>  </a:t>
            </a:r>
            <a:r>
              <a:rPr lang="cs-CZ" b="1" dirty="0" smtClean="0">
                <a:solidFill>
                  <a:schemeClr val="bg1"/>
                </a:solidFill>
                <a:latin typeface="Calibri" pitchFamily="34" charset="0"/>
                <a:cs typeface="Arial" pitchFamily="34" charset="0"/>
              </a:rPr>
              <a:t>akce, na které se těšíme</a:t>
            </a:r>
          </a:p>
          <a:p>
            <a:pPr fontAlgn="base">
              <a:spcBef>
                <a:spcPct val="0"/>
              </a:spcBef>
              <a:buFont typeface="Arial" pitchFamily="34" charset="0"/>
              <a:buChar char="•"/>
            </a:pPr>
            <a:r>
              <a:rPr lang="cs-CZ" b="1" dirty="0">
                <a:solidFill>
                  <a:schemeClr val="bg1"/>
                </a:solidFill>
                <a:latin typeface="Calibri" pitchFamily="34" charset="0"/>
                <a:cs typeface="Arial" pitchFamily="34" charset="0"/>
              </a:rPr>
              <a:t> </a:t>
            </a:r>
            <a:r>
              <a:rPr lang="cs-CZ" b="1" dirty="0" smtClean="0">
                <a:solidFill>
                  <a:schemeClr val="bg1"/>
                </a:solidFill>
                <a:latin typeface="Calibri" pitchFamily="34" charset="0"/>
                <a:cs typeface="Arial" pitchFamily="34" charset="0"/>
              </a:rPr>
              <a:t> soutěž </a:t>
            </a:r>
          </a:p>
          <a:p>
            <a:pPr fontAlgn="base">
              <a:spcBef>
                <a:spcPct val="0"/>
              </a:spcBef>
            </a:pPr>
            <a:endParaRPr lang="cs-CZ" sz="1600" b="1" dirty="0" smtClean="0">
              <a:solidFill>
                <a:schemeClr val="bg1"/>
              </a:solidFill>
              <a:latin typeface="Calibri" pitchFamily="34" charset="0"/>
              <a:cs typeface="Arial" pitchFamily="34" charset="0"/>
            </a:endParaRPr>
          </a:p>
          <a:p>
            <a:pPr fontAlgn="base">
              <a:spcBef>
                <a:spcPct val="0"/>
              </a:spcBef>
            </a:pPr>
            <a:endParaRPr kumimoji="0" lang="cs-CZ" sz="1600" b="1" i="0" u="none" strike="noStrike" cap="none" normalizeH="0" baseline="0" dirty="0" smtClean="0">
              <a:ln>
                <a:noFill/>
              </a:ln>
              <a:solidFill>
                <a:schemeClr val="bg1"/>
              </a:solidFill>
              <a:effectLst/>
              <a:latin typeface="Calibri" pitchFamily="34" charset="0"/>
              <a:cs typeface="Arial" pitchFamily="34" charset="0"/>
            </a:endParaRPr>
          </a:p>
          <a:p>
            <a:pPr marL="0" marR="0" lvl="0" indent="0" defTabSz="914400" rtl="0" eaLnBrk="1" fontAlgn="base" latinLnBrk="0" hangingPunct="1">
              <a:lnSpc>
                <a:spcPct val="100000"/>
              </a:lnSpc>
              <a:spcBef>
                <a:spcPct val="0"/>
              </a:spcBef>
              <a:buClrTx/>
              <a:buSzTx/>
              <a:tabLst/>
            </a:pPr>
            <a:endParaRPr kumimoji="0" lang="cs-CZ"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8" name="Obdélník 17"/>
          <p:cNvSpPr/>
          <p:nvPr/>
        </p:nvSpPr>
        <p:spPr>
          <a:xfrm>
            <a:off x="226524" y="5661248"/>
            <a:ext cx="2531181" cy="842152"/>
          </a:xfrm>
          <a:prstGeom prst="rect">
            <a:avLst/>
          </a:prstGeom>
          <a:ln>
            <a:noFill/>
          </a:ln>
          <a:effectLst>
            <a:glow rad="635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cs-CZ" sz="1200" dirty="0" smtClean="0"/>
              <a:t>Uzávěrka dalšího čísla bude </a:t>
            </a:r>
          </a:p>
          <a:p>
            <a:pPr algn="ctr"/>
            <a:r>
              <a:rPr lang="cs-CZ" sz="2000" b="1" dirty="0" smtClean="0"/>
              <a:t>16. února 2018</a:t>
            </a:r>
          </a:p>
        </p:txBody>
      </p:sp>
      <p:pic>
        <p:nvPicPr>
          <p:cNvPr id="19" name="Obrázek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38094" y="2259495"/>
            <a:ext cx="4317804" cy="24362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2" cstate="print"/>
          <a:srcRect/>
          <a:stretch>
            <a:fillRect/>
          </a:stretch>
        </p:blipFill>
        <p:spPr bwMode="auto">
          <a:xfrm>
            <a:off x="4941294" y="14144"/>
            <a:ext cx="4953000" cy="6858000"/>
          </a:xfrm>
          <a:prstGeom prst="rect">
            <a:avLst/>
          </a:prstGeom>
          <a:noFill/>
          <a:ln w="9525">
            <a:noFill/>
            <a:miter lim="800000"/>
            <a:headEnd/>
            <a:tailEnd/>
          </a:ln>
        </p:spPr>
      </p:pic>
      <p:sp>
        <p:nvSpPr>
          <p:cNvPr id="42" name="TextovéPole 41"/>
          <p:cNvSpPr txBox="1"/>
          <p:nvPr/>
        </p:nvSpPr>
        <p:spPr>
          <a:xfrm>
            <a:off x="350489" y="6372036"/>
            <a:ext cx="272480" cy="369332"/>
          </a:xfrm>
          <a:prstGeom prst="rect">
            <a:avLst/>
          </a:prstGeom>
          <a:noFill/>
        </p:spPr>
        <p:txBody>
          <a:bodyPr wrap="square" rtlCol="0">
            <a:spAutoFit/>
          </a:bodyPr>
          <a:lstStyle/>
          <a:p>
            <a:r>
              <a:rPr lang="cs-CZ" dirty="0" smtClean="0"/>
              <a:t>6</a:t>
            </a:r>
            <a:endParaRPr lang="cs-CZ" dirty="0"/>
          </a:p>
        </p:txBody>
      </p:sp>
      <p:pic>
        <p:nvPicPr>
          <p:cNvPr id="43" name="Picture 2"/>
          <p:cNvPicPr>
            <a:picLocks noChangeAspect="1" noChangeArrowheads="1"/>
          </p:cNvPicPr>
          <p:nvPr/>
        </p:nvPicPr>
        <p:blipFill>
          <a:blip r:embed="rId2" cstate="print"/>
          <a:srcRect/>
          <a:stretch>
            <a:fillRect/>
          </a:stretch>
        </p:blipFill>
        <p:spPr bwMode="auto">
          <a:xfrm>
            <a:off x="-11707" y="14144"/>
            <a:ext cx="4953000" cy="6858000"/>
          </a:xfrm>
          <a:prstGeom prst="rect">
            <a:avLst/>
          </a:prstGeom>
          <a:noFill/>
          <a:ln w="9525">
            <a:noFill/>
            <a:miter lim="800000"/>
            <a:headEnd/>
            <a:tailEnd/>
          </a:ln>
        </p:spPr>
      </p:pic>
      <p:sp>
        <p:nvSpPr>
          <p:cNvPr id="18" name="TextovéPole 17"/>
          <p:cNvSpPr txBox="1"/>
          <p:nvPr/>
        </p:nvSpPr>
        <p:spPr>
          <a:xfrm>
            <a:off x="0"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smtClean="0">
                <a:solidFill>
                  <a:schemeClr val="tx2">
                    <a:lumMod val="60000"/>
                    <a:lumOff val="40000"/>
                  </a:schemeClr>
                </a:solidFill>
              </a:rPr>
              <a:t>2</a:t>
            </a:r>
            <a:endParaRPr lang="cs-CZ" dirty="0">
              <a:solidFill>
                <a:schemeClr val="tx2">
                  <a:lumMod val="60000"/>
                  <a:lumOff val="40000"/>
                </a:schemeClr>
              </a:solidFill>
            </a:endParaRPr>
          </a:p>
        </p:txBody>
      </p:sp>
      <p:sp>
        <p:nvSpPr>
          <p:cNvPr id="19" name="TextovéPole 18"/>
          <p:cNvSpPr txBox="1"/>
          <p:nvPr/>
        </p:nvSpPr>
        <p:spPr>
          <a:xfrm>
            <a:off x="9399494"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smtClean="0">
                <a:solidFill>
                  <a:schemeClr val="tx2">
                    <a:lumMod val="60000"/>
                    <a:lumOff val="40000"/>
                  </a:schemeClr>
                </a:solidFill>
              </a:rPr>
              <a:t>11</a:t>
            </a:r>
            <a:endParaRPr lang="cs-CZ" dirty="0">
              <a:solidFill>
                <a:schemeClr val="tx2">
                  <a:lumMod val="60000"/>
                  <a:lumOff val="40000"/>
                </a:schemeClr>
              </a:solidFill>
            </a:endParaRPr>
          </a:p>
        </p:txBody>
      </p:sp>
      <p:sp>
        <p:nvSpPr>
          <p:cNvPr id="2" name="TextovéPole 1"/>
          <p:cNvSpPr txBox="1"/>
          <p:nvPr/>
        </p:nvSpPr>
        <p:spPr>
          <a:xfrm>
            <a:off x="350488" y="365441"/>
            <a:ext cx="4309704" cy="1107996"/>
          </a:xfrm>
          <a:prstGeom prst="rect">
            <a:avLst/>
          </a:prstGeom>
          <a:noFill/>
        </p:spPr>
        <p:txBody>
          <a:bodyPr wrap="square" rtlCol="0">
            <a:spAutoFit/>
          </a:bodyPr>
          <a:lstStyle/>
          <a:p>
            <a:pPr algn="ctr"/>
            <a:r>
              <a:rPr lang="cs-CZ"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27000">
                    <a:schemeClr val="bg1"/>
                  </a:glow>
                </a:effectLst>
              </a:rPr>
              <a:t>Slavnostní zahájení </a:t>
            </a:r>
            <a:endParaRPr lang="cs-C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27000">
                  <a:schemeClr val="bg1"/>
                </a:glow>
              </a:effectLst>
            </a:endParaRPr>
          </a:p>
          <a:p>
            <a:pPr algn="ctr"/>
            <a:r>
              <a:rPr lang="cs-CZ"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27000">
                    <a:schemeClr val="bg1"/>
                  </a:glow>
                </a:effectLst>
              </a:rPr>
              <a:t>školního </a:t>
            </a:r>
            <a:r>
              <a:rPr lang="cs-CZ"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27000">
                    <a:schemeClr val="bg1"/>
                  </a:glow>
                </a:effectLst>
              </a:rPr>
              <a:t>roku 2017/18</a:t>
            </a:r>
            <a:endParaRPr 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27000">
                  <a:schemeClr val="bg1"/>
                </a:glow>
              </a:effectLst>
            </a:endParaRPr>
          </a:p>
          <a:p>
            <a:endParaRPr lang="cs-CZ" dirty="0"/>
          </a:p>
        </p:txBody>
      </p:sp>
      <p:sp>
        <p:nvSpPr>
          <p:cNvPr id="3" name="TextovéPole 2"/>
          <p:cNvSpPr txBox="1"/>
          <p:nvPr/>
        </p:nvSpPr>
        <p:spPr>
          <a:xfrm>
            <a:off x="261656" y="1196752"/>
            <a:ext cx="4255949" cy="1723549"/>
          </a:xfrm>
          <a:prstGeom prst="rect">
            <a:avLst/>
          </a:prstGeom>
          <a:noFill/>
        </p:spPr>
        <p:txBody>
          <a:bodyPr wrap="square" rtlCol="0">
            <a:spAutoFit/>
          </a:bodyPr>
          <a:lstStyle/>
          <a:p>
            <a:pPr algn="just"/>
            <a:r>
              <a:rPr lang="cs-CZ" sz="1100" dirty="0"/>
              <a:t>4. září - den D. Ten, </a:t>
            </a:r>
            <a:r>
              <a:rPr lang="cs-CZ" sz="1100" dirty="0" smtClean="0"/>
              <a:t>kterého </a:t>
            </a:r>
            <a:r>
              <a:rPr lang="cs-CZ" sz="1100" dirty="0"/>
              <a:t>se všichni </a:t>
            </a:r>
            <a:r>
              <a:rPr lang="cs-CZ" sz="1100" dirty="0" err="1"/>
              <a:t>prváci</a:t>
            </a:r>
            <a:r>
              <a:rPr lang="cs-CZ" sz="1100" dirty="0"/>
              <a:t> tolik obávali</a:t>
            </a:r>
            <a:r>
              <a:rPr lang="cs-CZ" sz="1100" dirty="0" smtClean="0"/>
              <a:t>…</a:t>
            </a:r>
          </a:p>
          <a:p>
            <a:pPr algn="just"/>
            <a:endParaRPr lang="cs-CZ" sz="1100" dirty="0"/>
          </a:p>
          <a:p>
            <a:pPr algn="just"/>
            <a:r>
              <a:rPr lang="cs-CZ" sz="1100" dirty="0"/>
              <a:t>Desítky studentů prvních ročníků se sešly v tento slavnostní </a:t>
            </a:r>
            <a:r>
              <a:rPr lang="cs-CZ" sz="1100" dirty="0" smtClean="0"/>
              <a:t>den</a:t>
            </a:r>
            <a:r>
              <a:rPr lang="cs-CZ" sz="1100" dirty="0"/>
              <a:t> </a:t>
            </a:r>
            <a:r>
              <a:rPr lang="cs-CZ" sz="1100" dirty="0" smtClean="0"/>
              <a:t>na zahájení svého středoškolského studia </a:t>
            </a:r>
            <a:r>
              <a:rPr lang="cs-CZ" sz="1100" dirty="0"/>
              <a:t>na SPŠOA</a:t>
            </a:r>
            <a:r>
              <a:rPr lang="cs-CZ" sz="1100" dirty="0" smtClean="0"/>
              <a:t>.</a:t>
            </a:r>
          </a:p>
          <a:p>
            <a:pPr algn="just"/>
            <a:r>
              <a:rPr lang="cs-CZ" sz="1100" dirty="0" smtClean="0"/>
              <a:t> </a:t>
            </a:r>
            <a:endParaRPr lang="cs-CZ" sz="1100" dirty="0"/>
          </a:p>
          <a:p>
            <a:pPr algn="just"/>
            <a:r>
              <a:rPr lang="cs-CZ" sz="1100" dirty="0"/>
              <a:t>Tuto novou etapu našich životů jsme skvěle odstartovali. </a:t>
            </a:r>
            <a:r>
              <a:rPr lang="cs-CZ" sz="1100" dirty="0" smtClean="0"/>
              <a:t>Na </a:t>
            </a:r>
            <a:r>
              <a:rPr lang="cs-CZ" sz="1100" dirty="0"/>
              <a:t>škole nás s úsměvy na rtech přivítali naši třídní učitelé a poté zástupci školy. Tímto krokem jsme se vydali vstříc našim snům.</a:t>
            </a:r>
          </a:p>
          <a:p>
            <a:endParaRPr lang="cs-CZ" dirty="0"/>
          </a:p>
        </p:txBody>
      </p:sp>
      <p:pic>
        <p:nvPicPr>
          <p:cNvPr id="13" name="Obrázek 12" descr="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2244" y="2640010"/>
            <a:ext cx="1954694" cy="1079843"/>
          </a:xfrm>
          <a:prstGeom prst="rect">
            <a:avLst/>
          </a:prstGeom>
          <a:ln>
            <a:noFill/>
          </a:ln>
          <a:effectLst>
            <a:softEdge rad="112500"/>
          </a:effectLst>
        </p:spPr>
      </p:pic>
      <p:pic>
        <p:nvPicPr>
          <p:cNvPr id="14" name="Obrázek 13" descr="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602" y="4998178"/>
            <a:ext cx="1990343" cy="1265445"/>
          </a:xfrm>
          <a:prstGeom prst="rect">
            <a:avLst/>
          </a:prstGeom>
          <a:ln>
            <a:noFill/>
          </a:ln>
          <a:effectLst>
            <a:softEdge rad="112500"/>
          </a:effectLst>
        </p:spPr>
      </p:pic>
      <p:pic>
        <p:nvPicPr>
          <p:cNvPr id="15" name="Obrázek 14" descr=" "/>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2244" y="5043151"/>
            <a:ext cx="1868861" cy="1217661"/>
          </a:xfrm>
          <a:prstGeom prst="rect">
            <a:avLst/>
          </a:prstGeom>
          <a:ln>
            <a:noFill/>
          </a:ln>
          <a:effectLst>
            <a:softEdge rad="112500"/>
          </a:effectLst>
        </p:spPr>
      </p:pic>
      <p:pic>
        <p:nvPicPr>
          <p:cNvPr id="16" name="Obrázek 15" descr=" "/>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2244" y="3821825"/>
            <a:ext cx="1945361" cy="1152128"/>
          </a:xfrm>
          <a:prstGeom prst="rect">
            <a:avLst/>
          </a:prstGeom>
          <a:ln>
            <a:noFill/>
          </a:ln>
          <a:effectLst>
            <a:softEdge rad="112500"/>
          </a:effectLst>
        </p:spPr>
      </p:pic>
      <p:pic>
        <p:nvPicPr>
          <p:cNvPr id="17" name="Obrázek 16" descr=" "/>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6601" y="3837427"/>
            <a:ext cx="1993861" cy="1152128"/>
          </a:xfrm>
          <a:prstGeom prst="rect">
            <a:avLst/>
          </a:prstGeom>
          <a:ln>
            <a:noFill/>
          </a:ln>
          <a:effectLst>
            <a:softEdge rad="112500"/>
          </a:effectLst>
        </p:spPr>
      </p:pic>
      <p:sp>
        <p:nvSpPr>
          <p:cNvPr id="4" name="TextovéPole 3"/>
          <p:cNvSpPr txBox="1"/>
          <p:nvPr/>
        </p:nvSpPr>
        <p:spPr>
          <a:xfrm>
            <a:off x="3314818" y="6284848"/>
            <a:ext cx="1345374" cy="261610"/>
          </a:xfrm>
          <a:prstGeom prst="rect">
            <a:avLst/>
          </a:prstGeom>
          <a:noFill/>
        </p:spPr>
        <p:txBody>
          <a:bodyPr wrap="square" rtlCol="0">
            <a:spAutoFit/>
          </a:bodyPr>
          <a:lstStyle/>
          <a:p>
            <a:r>
              <a:rPr lang="cs-CZ" sz="1100" dirty="0" err="1"/>
              <a:t>Marťa</a:t>
            </a:r>
            <a:r>
              <a:rPr lang="cs-CZ" sz="1100" dirty="0"/>
              <a:t> a </a:t>
            </a:r>
            <a:r>
              <a:rPr lang="cs-CZ" sz="1100" dirty="0" err="1" smtClean="0"/>
              <a:t>Náťa</a:t>
            </a:r>
            <a:r>
              <a:rPr lang="cs-CZ" sz="1100" dirty="0" smtClean="0"/>
              <a:t> </a:t>
            </a:r>
            <a:r>
              <a:rPr lang="cs-CZ" sz="1100" dirty="0">
                <a:sym typeface="Wingdings"/>
              </a:rPr>
              <a:t></a:t>
            </a:r>
            <a:endParaRPr lang="cs-CZ" sz="1100" dirty="0"/>
          </a:p>
        </p:txBody>
      </p:sp>
      <p:sp>
        <p:nvSpPr>
          <p:cNvPr id="21" name="TextovéPole 20"/>
          <p:cNvSpPr txBox="1"/>
          <p:nvPr/>
        </p:nvSpPr>
        <p:spPr>
          <a:xfrm>
            <a:off x="5196707" y="5254214"/>
            <a:ext cx="4465721" cy="646331"/>
          </a:xfrm>
          <a:prstGeom prst="rect">
            <a:avLst/>
          </a:prstGeom>
          <a:noFill/>
        </p:spPr>
        <p:txBody>
          <a:bodyPr wrap="square" rtlCol="0">
            <a:spAutoFit/>
          </a:bodyPr>
          <a:lstStyle/>
          <a:p>
            <a:r>
              <a:rPr lang="cs-CZ" b="1" dirty="0"/>
              <a:t> </a:t>
            </a:r>
            <a:endParaRPr lang="cs-CZ" dirty="0"/>
          </a:p>
          <a:p>
            <a:endParaRPr lang="cs-CZ" dirty="0"/>
          </a:p>
        </p:txBody>
      </p:sp>
      <p:sp>
        <p:nvSpPr>
          <p:cNvPr id="22" name="Obdélník 21"/>
          <p:cNvSpPr/>
          <p:nvPr/>
        </p:nvSpPr>
        <p:spPr>
          <a:xfrm>
            <a:off x="5180845" y="4371976"/>
            <a:ext cx="4524503" cy="2000060"/>
          </a:xfrm>
          <a:prstGeom prst="rect">
            <a:avLst/>
          </a:prstGeom>
          <a:ln>
            <a:noFill/>
          </a:ln>
          <a:effectLst>
            <a:glow rad="635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cs-CZ" dirty="0"/>
              <a:t>Soutěž</a:t>
            </a:r>
            <a:r>
              <a:rPr lang="cs-CZ" dirty="0" smtClean="0"/>
              <a:t>!  </a:t>
            </a:r>
            <a:r>
              <a:rPr lang="cs-CZ" dirty="0"/>
              <a:t>Soutěž</a:t>
            </a:r>
            <a:r>
              <a:rPr lang="cs-CZ" dirty="0" smtClean="0"/>
              <a:t>!  </a:t>
            </a:r>
            <a:r>
              <a:rPr lang="cs-CZ" dirty="0"/>
              <a:t>Soutěž</a:t>
            </a:r>
            <a:r>
              <a:rPr lang="cs-CZ" dirty="0" smtClean="0"/>
              <a:t>!  </a:t>
            </a:r>
            <a:r>
              <a:rPr lang="cs-CZ" dirty="0"/>
              <a:t>Soutěž</a:t>
            </a:r>
            <a:r>
              <a:rPr lang="cs-CZ" dirty="0" smtClean="0"/>
              <a:t>!  </a:t>
            </a:r>
            <a:r>
              <a:rPr lang="cs-CZ" dirty="0"/>
              <a:t>Soutěž!</a:t>
            </a:r>
          </a:p>
          <a:p>
            <a:pPr algn="ctr"/>
            <a:endParaRPr lang="cs-CZ" dirty="0"/>
          </a:p>
          <a:p>
            <a:pPr algn="ctr"/>
            <a:r>
              <a:rPr lang="cs-CZ" b="1" dirty="0" smtClean="0"/>
              <a:t>F O T O - O S K A R</a:t>
            </a:r>
          </a:p>
          <a:p>
            <a:pPr algn="ctr"/>
            <a:endParaRPr lang="cs-CZ" b="1" dirty="0" smtClean="0"/>
          </a:p>
          <a:p>
            <a:pPr algn="ctr"/>
            <a:r>
              <a:rPr lang="cs-CZ" dirty="0" smtClean="0"/>
              <a:t>Posílejte </a:t>
            </a:r>
            <a:r>
              <a:rPr lang="cs-CZ" dirty="0"/>
              <a:t> </a:t>
            </a:r>
            <a:r>
              <a:rPr lang="cs-CZ" dirty="0" smtClean="0"/>
              <a:t>originální  fotky tentokrát          </a:t>
            </a:r>
          </a:p>
          <a:p>
            <a:pPr algn="ctr"/>
            <a:r>
              <a:rPr lang="cs-CZ" dirty="0" smtClean="0"/>
              <a:t>na téma ZIMNÍ RADOVÁNKY. </a:t>
            </a:r>
            <a:endParaRPr lang="cs-CZ" dirty="0"/>
          </a:p>
        </p:txBody>
      </p:sp>
      <p:sp>
        <p:nvSpPr>
          <p:cNvPr id="24" name="Obdélník 23"/>
          <p:cNvSpPr/>
          <p:nvPr/>
        </p:nvSpPr>
        <p:spPr>
          <a:xfrm>
            <a:off x="5167249" y="260648"/>
            <a:ext cx="4524503" cy="432048"/>
          </a:xfrm>
          <a:prstGeom prst="rect">
            <a:avLst/>
          </a:prstGeom>
          <a:ln>
            <a:noFill/>
          </a:ln>
          <a:effectLst>
            <a:glow rad="635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cs-CZ" dirty="0"/>
          </a:p>
        </p:txBody>
      </p:sp>
      <p:sp>
        <p:nvSpPr>
          <p:cNvPr id="25" name="Obdélník 24"/>
          <p:cNvSpPr/>
          <p:nvPr/>
        </p:nvSpPr>
        <p:spPr>
          <a:xfrm>
            <a:off x="5058737" y="188640"/>
            <a:ext cx="4741527" cy="52155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800" b="1" dirty="0" smtClean="0">
                <a:ln w="7620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Podzimní nálada</a:t>
            </a:r>
            <a:endParaRPr lang="cs-CZ" sz="2800" b="1" cap="none" spc="0" dirty="0">
              <a:ln w="7620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050" name="Picture 2" descr="F:\casopúis\DSC_0201 (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4212" y="2582501"/>
            <a:ext cx="2688646" cy="16444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1" name="Picture 3" descr="F:\casopúis\DSC_0219 (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10754" y="916781"/>
            <a:ext cx="2442104" cy="14938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2" name="Picture 4" descr="F:\casopúis\DSC_0222 (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65034" y="2132679"/>
            <a:ext cx="1503444" cy="20942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3" name="Picture 5" descr="F:\casopúis\DSC_0231 (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65035" y="919439"/>
            <a:ext cx="1699828" cy="10397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6" name="Obrázek 25" descr=" "/>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384" y="2639733"/>
            <a:ext cx="1920409" cy="1080120"/>
          </a:xfrm>
          <a:prstGeom prst="rect">
            <a:avLst/>
          </a:prstGeom>
          <a:ln>
            <a:noFill/>
          </a:ln>
          <a:effectLst>
            <a:softEdge rad="112500"/>
          </a:effectLst>
        </p:spPr>
      </p:pic>
    </p:spTree>
    <p:extLst>
      <p:ext uri="{BB962C8B-B14F-4D97-AF65-F5344CB8AC3E}">
        <p14:creationId xmlns:p14="http://schemas.microsoft.com/office/powerpoint/2010/main" val="1800126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p:cNvPicPr>
            <a:picLocks noChangeAspect="1" noChangeArrowheads="1"/>
          </p:cNvPicPr>
          <p:nvPr/>
        </p:nvPicPr>
        <p:blipFill>
          <a:blip r:embed="rId2" cstate="print"/>
          <a:srcRect/>
          <a:stretch>
            <a:fillRect/>
          </a:stretch>
        </p:blipFill>
        <p:spPr bwMode="auto">
          <a:xfrm>
            <a:off x="0" y="0"/>
            <a:ext cx="4953000" cy="6858000"/>
          </a:xfrm>
          <a:prstGeom prst="rect">
            <a:avLst/>
          </a:prstGeom>
          <a:noFill/>
          <a:ln w="9525">
            <a:noFill/>
            <a:miter lim="800000"/>
            <a:headEnd/>
            <a:tailEnd/>
          </a:ln>
        </p:spPr>
      </p:pic>
      <p:pic>
        <p:nvPicPr>
          <p:cNvPr id="43" name="Picture 2"/>
          <p:cNvPicPr>
            <a:picLocks noChangeAspect="1" noChangeArrowheads="1"/>
          </p:cNvPicPr>
          <p:nvPr/>
        </p:nvPicPr>
        <p:blipFill>
          <a:blip r:embed="rId2" cstate="print"/>
          <a:srcRect/>
          <a:stretch>
            <a:fillRect/>
          </a:stretch>
        </p:blipFill>
        <p:spPr bwMode="auto">
          <a:xfrm>
            <a:off x="4945388" y="0"/>
            <a:ext cx="4953000" cy="6858000"/>
          </a:xfrm>
          <a:prstGeom prst="rect">
            <a:avLst/>
          </a:prstGeom>
          <a:noFill/>
          <a:ln w="9525">
            <a:noFill/>
            <a:miter lim="800000"/>
            <a:headEnd/>
            <a:tailEnd/>
          </a:ln>
        </p:spPr>
      </p:pic>
      <p:sp>
        <p:nvSpPr>
          <p:cNvPr id="21" name="TextovéPole 20"/>
          <p:cNvSpPr txBox="1"/>
          <p:nvPr/>
        </p:nvSpPr>
        <p:spPr>
          <a:xfrm>
            <a:off x="0"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smtClean="0">
                <a:solidFill>
                  <a:schemeClr val="tx2">
                    <a:lumMod val="60000"/>
                    <a:lumOff val="40000"/>
                  </a:schemeClr>
                </a:solidFill>
              </a:rPr>
              <a:t>10</a:t>
            </a:r>
            <a:endParaRPr lang="cs-CZ" dirty="0">
              <a:solidFill>
                <a:schemeClr val="tx2">
                  <a:lumMod val="60000"/>
                  <a:lumOff val="40000"/>
                </a:schemeClr>
              </a:solidFill>
            </a:endParaRPr>
          </a:p>
        </p:txBody>
      </p:sp>
      <p:sp>
        <p:nvSpPr>
          <p:cNvPr id="22" name="TextovéPole 21"/>
          <p:cNvSpPr txBox="1"/>
          <p:nvPr/>
        </p:nvSpPr>
        <p:spPr>
          <a:xfrm>
            <a:off x="9399494"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smtClean="0">
                <a:solidFill>
                  <a:schemeClr val="tx2">
                    <a:lumMod val="60000"/>
                    <a:lumOff val="40000"/>
                  </a:schemeClr>
                </a:solidFill>
              </a:rPr>
              <a:t>3</a:t>
            </a:r>
            <a:endParaRPr lang="cs-CZ" dirty="0">
              <a:solidFill>
                <a:schemeClr val="tx2">
                  <a:lumMod val="60000"/>
                  <a:lumOff val="40000"/>
                </a:schemeClr>
              </a:solidFill>
            </a:endParaRPr>
          </a:p>
        </p:txBody>
      </p:sp>
      <p:sp>
        <p:nvSpPr>
          <p:cNvPr id="13" name="Obdélník 12"/>
          <p:cNvSpPr/>
          <p:nvPr/>
        </p:nvSpPr>
        <p:spPr>
          <a:xfrm>
            <a:off x="330711" y="404664"/>
            <a:ext cx="4446494" cy="432048"/>
          </a:xfrm>
          <a:prstGeom prst="rect">
            <a:avLst/>
          </a:prstGeom>
          <a:ln>
            <a:noFill/>
          </a:ln>
          <a:effectLst>
            <a:glow rad="635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cs-CZ" sz="2800" b="1" dirty="0">
                <a:ln w="7620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Akce, na které se </a:t>
            </a:r>
            <a:r>
              <a:rPr lang="cs-CZ" sz="2800" b="1" dirty="0" smtClean="0">
                <a:ln w="7620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těšíme…</a:t>
            </a:r>
            <a:endParaRPr lang="cs-CZ" sz="2800" b="1" dirty="0">
              <a:ln w="7620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Obdélník 1"/>
          <p:cNvSpPr/>
          <p:nvPr/>
        </p:nvSpPr>
        <p:spPr>
          <a:xfrm>
            <a:off x="5187025" y="257613"/>
            <a:ext cx="4524504" cy="6494085"/>
          </a:xfrm>
          <a:prstGeom prst="rect">
            <a:avLst/>
          </a:prstGeom>
        </p:spPr>
        <p:txBody>
          <a:bodyPr wrap="square">
            <a:spAutoFit/>
          </a:bodyPr>
          <a:lstStyle/>
          <a:p>
            <a:pPr algn="ctr"/>
            <a:r>
              <a:rPr lang="cs-CZ" sz="2000" b="1" dirty="0" smtClean="0">
                <a:solidFill>
                  <a:srgbClr val="FF9933"/>
                </a:solidFill>
              </a:rPr>
              <a:t>A D A P Ť Á K    2 0 1 7</a:t>
            </a:r>
          </a:p>
          <a:p>
            <a:pPr algn="just"/>
            <a:r>
              <a:rPr lang="cs-CZ" sz="1100" dirty="0" smtClean="0"/>
              <a:t>Jedním </a:t>
            </a:r>
            <a:r>
              <a:rPr lang="cs-CZ" sz="1100" dirty="0"/>
              <a:t>slovem WOOOW! Neskutečně moc zážitků, nových zkušeností a taky spousta  nových kamarádů. </a:t>
            </a:r>
            <a:r>
              <a:rPr lang="cs-CZ" sz="1100" dirty="0" err="1"/>
              <a:t>Adapťák</a:t>
            </a:r>
            <a:r>
              <a:rPr lang="cs-CZ" sz="1100" dirty="0"/>
              <a:t> byl nejvíc super! </a:t>
            </a:r>
            <a:endParaRPr lang="cs-CZ" sz="1100" dirty="0" smtClean="0"/>
          </a:p>
          <a:p>
            <a:pPr algn="just"/>
            <a:endParaRPr lang="cs-CZ" sz="1100" dirty="0"/>
          </a:p>
          <a:p>
            <a:pPr algn="just"/>
            <a:r>
              <a:rPr lang="cs-CZ" sz="1100" dirty="0"/>
              <a:t>První den jsme měli sraz u školy. Vyrazili jsme pěšky na nivnickou Riviéru. Cesta nám trvala asi hodinu. Během cesty jsme se začali tak nějak “oťukávat“. Pomalu ale jistě jsme se seznamovali nejen se svojí třídou, ale i s druhou. </a:t>
            </a:r>
            <a:endParaRPr lang="cs-CZ" sz="1100" dirty="0" smtClean="0"/>
          </a:p>
          <a:p>
            <a:pPr algn="just"/>
            <a:endParaRPr lang="cs-CZ" sz="1100" dirty="0"/>
          </a:p>
          <a:p>
            <a:pPr algn="just"/>
            <a:r>
              <a:rPr lang="cs-CZ" sz="1100" dirty="0"/>
              <a:t>Jakmile jsme přišli na Riviéru, rozhodli jsme se, kdo s kým bude bydlet. Holky spaly v hotelu </a:t>
            </a:r>
            <a:r>
              <a:rPr lang="cs-CZ" sz="1100" dirty="0" err="1"/>
              <a:t>Savari</a:t>
            </a:r>
            <a:r>
              <a:rPr lang="cs-CZ" sz="1100" dirty="0"/>
              <a:t> a kluci v chatkách. Vybalili jsme se a pomalu se začali scházet na dohodnutém místě. Rozdělili jsme se do tříd, každý měl místo podle toho, kde </a:t>
            </a:r>
            <a:r>
              <a:rPr lang="cs-CZ" sz="1100" dirty="0" smtClean="0"/>
              <a:t>se </a:t>
            </a:r>
            <a:r>
              <a:rPr lang="cs-CZ" sz="1100" dirty="0"/>
              <a:t>třída v určitý čas sešla. Tam jsme se posadili a začali hrát hry. První hra byla o tom, zjistit o druhém z dvojice co nejvíc zajímavostí. Například: „Tohle je </a:t>
            </a:r>
            <a:r>
              <a:rPr lang="cs-CZ" sz="1100" dirty="0" err="1"/>
              <a:t>Marťa</a:t>
            </a:r>
            <a:r>
              <a:rPr lang="cs-CZ" sz="1100" dirty="0"/>
              <a:t>. </a:t>
            </a:r>
            <a:r>
              <a:rPr lang="cs-CZ" sz="1100" dirty="0" err="1"/>
              <a:t>Marťa</a:t>
            </a:r>
            <a:r>
              <a:rPr lang="cs-CZ" sz="1100" dirty="0"/>
              <a:t> ráda jezdí na kolečkových bruslích, má ségru a její oblíbený předmět je angličtina…“ Až jsme se celá třída vystřídali, učitel se nás zeptal, jestli si pamatujeme všechna jména ze třídy. Nás je třicet a je docela těžké si všechna jména zapamatovat. Ale i tak se někdo našel, kdo to dokázal. V jedné třídě se </a:t>
            </a:r>
            <a:r>
              <a:rPr lang="cs-CZ" sz="1100" dirty="0" smtClean="0"/>
              <a:t>objevil </a:t>
            </a:r>
            <a:r>
              <a:rPr lang="cs-CZ" sz="1100" dirty="0"/>
              <a:t>i takový “génius“, který si dokázal zapamatovat také všechna data narození. Po všech těch super hrách jsme šli na večeři. Byly špagety. Porce byly tak veliké, že holky a možná i někteří kluci měli problém to sníst. Našel se takový hodný kluk, který vše dojedl. </a:t>
            </a:r>
            <a:endParaRPr lang="cs-CZ" sz="1100" dirty="0" smtClean="0"/>
          </a:p>
          <a:p>
            <a:pPr algn="just"/>
            <a:endParaRPr lang="cs-CZ" sz="1100" dirty="0"/>
          </a:p>
          <a:p>
            <a:pPr algn="just"/>
            <a:r>
              <a:rPr lang="cs-CZ" sz="1100" dirty="0"/>
              <a:t>Druhý den ráno nám počasí moc nepřálo, ale naštěstí se pak vyjasnilo. Celý den jsme hráli různé seznamovací hry. Už od rána nás pan učitel strašil, že půjdeme na velký výšlap na Javořinu. Naštěstí jsme šli jen na nivnickou rozhlednu. Tam jsme měli z přírodních materiálů vytvořit nějaké dílo, také jsme ze sebe udělali lidský nápis SPŠOA. Poté jsme se vrátili zpět na Riviéru. A tam jsme si sepsali pravidla, která si ve třídě vyvěsili. Večer jsme si udělali takovou menší rozlučkovou </a:t>
            </a:r>
            <a:r>
              <a:rPr lang="cs-CZ" sz="1100" dirty="0" err="1"/>
              <a:t>párty</a:t>
            </a:r>
            <a:r>
              <a:rPr lang="cs-CZ" sz="1100" dirty="0"/>
              <a:t>. </a:t>
            </a:r>
            <a:endParaRPr lang="cs-CZ" sz="1100" dirty="0" smtClean="0"/>
          </a:p>
          <a:p>
            <a:pPr algn="just"/>
            <a:endParaRPr lang="cs-CZ" sz="1100" dirty="0" smtClean="0"/>
          </a:p>
          <a:p>
            <a:pPr algn="just"/>
            <a:r>
              <a:rPr lang="cs-CZ" sz="1100" dirty="0" smtClean="0"/>
              <a:t>Poslední </a:t>
            </a:r>
            <a:r>
              <a:rPr lang="cs-CZ" sz="1100" dirty="0"/>
              <a:t>den našeho úžasného kurzu jsme se ráno už jen sbalili, posnídali a vyrazili zpět domů. Na </a:t>
            </a:r>
            <a:r>
              <a:rPr lang="cs-CZ" sz="1100" dirty="0" err="1"/>
              <a:t>adapťáku</a:t>
            </a:r>
            <a:r>
              <a:rPr lang="cs-CZ" sz="1100" dirty="0"/>
              <a:t> jsme si to všichni parádně užili a odnesli </a:t>
            </a:r>
            <a:r>
              <a:rPr lang="cs-CZ" sz="1100" dirty="0" smtClean="0"/>
              <a:t>domů spoustu </a:t>
            </a:r>
            <a:r>
              <a:rPr lang="cs-CZ" sz="1100" dirty="0"/>
              <a:t>jmen v hlavě. </a:t>
            </a:r>
          </a:p>
          <a:p>
            <a:pPr algn="r"/>
            <a:r>
              <a:rPr lang="cs-CZ" sz="1100" dirty="0" smtClean="0"/>
              <a:t>                                                                                                               😃 </a:t>
            </a:r>
            <a:r>
              <a:rPr lang="cs-CZ" sz="1100" dirty="0" err="1"/>
              <a:t>Naty</a:t>
            </a:r>
            <a:endParaRPr lang="cs-CZ" sz="1100" dirty="0"/>
          </a:p>
          <a:p>
            <a:pPr algn="just"/>
            <a:endParaRPr lang="cs-CZ" sz="1100" dirty="0"/>
          </a:p>
        </p:txBody>
      </p:sp>
      <p:sp>
        <p:nvSpPr>
          <p:cNvPr id="3" name="Obdélník 2"/>
          <p:cNvSpPr/>
          <p:nvPr/>
        </p:nvSpPr>
        <p:spPr>
          <a:xfrm>
            <a:off x="214249" y="1043445"/>
            <a:ext cx="2866543" cy="646331"/>
          </a:xfrm>
          <a:prstGeom prst="rect">
            <a:avLst/>
          </a:prstGeom>
        </p:spPr>
        <p:txBody>
          <a:bodyPr wrap="square">
            <a:spAutoFit/>
          </a:bodyPr>
          <a:lstStyle/>
          <a:p>
            <a:r>
              <a:rPr lang="cs-CZ" b="1" dirty="0" smtClean="0"/>
              <a:t> Dny </a:t>
            </a:r>
            <a:r>
              <a:rPr lang="cs-CZ" b="1" dirty="0"/>
              <a:t>otevřených dveří </a:t>
            </a:r>
            <a:r>
              <a:rPr lang="cs-CZ" dirty="0" smtClean="0"/>
              <a:t> </a:t>
            </a:r>
          </a:p>
          <a:p>
            <a:r>
              <a:rPr lang="cs-CZ" dirty="0" smtClean="0"/>
              <a:t> 1</a:t>
            </a:r>
            <a:r>
              <a:rPr lang="cs-CZ" dirty="0"/>
              <a:t>. prosince, 2. </a:t>
            </a:r>
            <a:r>
              <a:rPr lang="cs-CZ" dirty="0" smtClean="0"/>
              <a:t>prosince</a:t>
            </a:r>
            <a:endParaRPr lang="cs-CZ" dirty="0"/>
          </a:p>
        </p:txBody>
      </p:sp>
      <p:pic>
        <p:nvPicPr>
          <p:cNvPr id="30" name="Picture 6" descr="http://www.spsoa-ub.cz/cardfiles/card-1026/card-9728/img/bd4682ad9e789f6c5b5d3d4d0161ee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80966">
            <a:off x="1437889" y="1905063"/>
            <a:ext cx="3109079" cy="2047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Obdélník 3"/>
          <p:cNvSpPr/>
          <p:nvPr/>
        </p:nvSpPr>
        <p:spPr>
          <a:xfrm>
            <a:off x="278363" y="2456021"/>
            <a:ext cx="2360037" cy="646331"/>
          </a:xfrm>
          <a:prstGeom prst="rect">
            <a:avLst/>
          </a:prstGeom>
        </p:spPr>
        <p:txBody>
          <a:bodyPr wrap="square">
            <a:spAutoFit/>
          </a:bodyPr>
          <a:lstStyle/>
          <a:p>
            <a:r>
              <a:rPr lang="cs-CZ" b="1" dirty="0"/>
              <a:t>Vánoční</a:t>
            </a:r>
            <a:r>
              <a:rPr lang="cs-CZ" b="1" dirty="0">
                <a:solidFill>
                  <a:schemeClr val="bg1"/>
                </a:solidFill>
              </a:rPr>
              <a:t> </a:t>
            </a:r>
            <a:r>
              <a:rPr lang="cs-CZ" b="1" dirty="0"/>
              <a:t>aka</a:t>
            </a:r>
            <a:r>
              <a:rPr lang="cs-CZ" b="1" dirty="0">
                <a:solidFill>
                  <a:schemeClr val="bg1"/>
                </a:solidFill>
              </a:rPr>
              <a:t>demie</a:t>
            </a:r>
            <a:r>
              <a:rPr lang="cs-CZ" dirty="0">
                <a:solidFill>
                  <a:schemeClr val="bg1"/>
                </a:solidFill>
              </a:rPr>
              <a:t>  </a:t>
            </a:r>
          </a:p>
          <a:p>
            <a:r>
              <a:rPr lang="cs-CZ" dirty="0"/>
              <a:t>22. prosince</a:t>
            </a:r>
          </a:p>
        </p:txBody>
      </p:sp>
      <p:pic>
        <p:nvPicPr>
          <p:cNvPr id="31" name="Picture 8" descr="http://www.spsoa-ub.cz/cardfiles/card-1026/card-9729/img/2ec74e846a82454ad29ffbec6a1f1f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51764">
            <a:off x="1225532" y="4610826"/>
            <a:ext cx="3242761" cy="18804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Obdélník 4"/>
          <p:cNvSpPr/>
          <p:nvPr/>
        </p:nvSpPr>
        <p:spPr>
          <a:xfrm>
            <a:off x="310362" y="4181364"/>
            <a:ext cx="1572866" cy="646331"/>
          </a:xfrm>
          <a:prstGeom prst="rect">
            <a:avLst/>
          </a:prstGeom>
        </p:spPr>
        <p:txBody>
          <a:bodyPr wrap="none">
            <a:spAutoFit/>
          </a:bodyPr>
          <a:lstStyle/>
          <a:p>
            <a:r>
              <a:rPr lang="cs-CZ" b="1" dirty="0"/>
              <a:t>Ples školy </a:t>
            </a:r>
            <a:endParaRPr lang="cs-CZ" dirty="0" smtClean="0"/>
          </a:p>
          <a:p>
            <a:r>
              <a:rPr lang="cs-CZ" dirty="0" smtClean="0"/>
              <a:t>26</a:t>
            </a:r>
            <a:r>
              <a:rPr lang="cs-CZ" dirty="0"/>
              <a:t>. ledna 2018</a:t>
            </a:r>
          </a:p>
        </p:txBody>
      </p:sp>
    </p:spTree>
    <p:extLst>
      <p:ext uri="{BB962C8B-B14F-4D97-AF65-F5344CB8AC3E}">
        <p14:creationId xmlns:p14="http://schemas.microsoft.com/office/powerpoint/2010/main" val="1205721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4953000" y="24332"/>
            <a:ext cx="4953000" cy="6858000"/>
          </a:xfrm>
          <a:prstGeom prst="rect">
            <a:avLst/>
          </a:prstGeom>
          <a:noFill/>
          <a:ln w="9525">
            <a:noFill/>
            <a:miter lim="800000"/>
            <a:headEnd/>
            <a:tailEnd/>
          </a:ln>
        </p:spPr>
      </p:pic>
      <p:pic>
        <p:nvPicPr>
          <p:cNvPr id="7170" name="Picture 2"/>
          <p:cNvPicPr>
            <a:picLocks noChangeAspect="1" noChangeArrowheads="1"/>
          </p:cNvPicPr>
          <p:nvPr/>
        </p:nvPicPr>
        <p:blipFill>
          <a:blip r:embed="rId2" cstate="print"/>
          <a:srcRect/>
          <a:stretch>
            <a:fillRect/>
          </a:stretch>
        </p:blipFill>
        <p:spPr bwMode="auto">
          <a:xfrm>
            <a:off x="0" y="0"/>
            <a:ext cx="4953000" cy="6858000"/>
          </a:xfrm>
          <a:prstGeom prst="rect">
            <a:avLst/>
          </a:prstGeom>
          <a:noFill/>
          <a:ln w="9525">
            <a:noFill/>
            <a:miter lim="800000"/>
            <a:headEnd/>
            <a:tailEnd/>
          </a:ln>
        </p:spPr>
      </p:pic>
      <p:sp>
        <p:nvSpPr>
          <p:cNvPr id="28" name="Obdélník 27"/>
          <p:cNvSpPr/>
          <p:nvPr/>
        </p:nvSpPr>
        <p:spPr>
          <a:xfrm>
            <a:off x="253253" y="260648"/>
            <a:ext cx="4446494" cy="936104"/>
          </a:xfrm>
          <a:prstGeom prst="rect">
            <a:avLst/>
          </a:prstGeom>
          <a:ln>
            <a:noFill/>
          </a:ln>
          <a:effectLst>
            <a:glow rad="635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cs-CZ"/>
          </a:p>
        </p:txBody>
      </p:sp>
      <p:sp>
        <p:nvSpPr>
          <p:cNvPr id="27" name="Obdélník 26"/>
          <p:cNvSpPr/>
          <p:nvPr/>
        </p:nvSpPr>
        <p:spPr>
          <a:xfrm>
            <a:off x="117013" y="260649"/>
            <a:ext cx="4582734" cy="954107"/>
          </a:xfrm>
          <a:prstGeom prst="rect">
            <a:avLst/>
          </a:prstGeom>
          <a:noFill/>
        </p:spPr>
        <p:txBody>
          <a:bodyPr wrap="square" lIns="91440" tIns="45720" rIns="91440" bIns="45720">
            <a:spAutoFit/>
          </a:bodyPr>
          <a:lstStyle/>
          <a:p>
            <a:pPr algn="ctr"/>
            <a:r>
              <a:rPr lang="cs-CZ" sz="2800" i="1" dirty="0"/>
              <a:t>Máme celé </a:t>
            </a:r>
            <a:r>
              <a:rPr lang="cs-CZ" sz="2800" i="1" dirty="0" smtClean="0"/>
              <a:t>tři </a:t>
            </a:r>
            <a:r>
              <a:rPr lang="cs-CZ" sz="2800" i="1" dirty="0"/>
              <a:t>měsíce školy </a:t>
            </a:r>
            <a:endParaRPr lang="cs-CZ" sz="2800" i="1" dirty="0" smtClean="0"/>
          </a:p>
          <a:p>
            <a:pPr algn="ctr"/>
            <a:r>
              <a:rPr lang="cs-CZ" sz="2800" i="1" dirty="0" smtClean="0"/>
              <a:t>za </a:t>
            </a:r>
            <a:r>
              <a:rPr lang="cs-CZ" sz="2800" i="1" dirty="0"/>
              <a:t>sebou…</a:t>
            </a:r>
            <a:endParaRPr lang="cs-CZ" sz="2800" dirty="0"/>
          </a:p>
        </p:txBody>
      </p:sp>
      <p:sp>
        <p:nvSpPr>
          <p:cNvPr id="23" name="TextovéPole 22"/>
          <p:cNvSpPr txBox="1"/>
          <p:nvPr/>
        </p:nvSpPr>
        <p:spPr>
          <a:xfrm>
            <a:off x="0"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smtClean="0">
                <a:solidFill>
                  <a:schemeClr val="tx2">
                    <a:lumMod val="60000"/>
                    <a:lumOff val="40000"/>
                  </a:schemeClr>
                </a:solidFill>
              </a:rPr>
              <a:t>4</a:t>
            </a:r>
            <a:endParaRPr lang="cs-CZ" dirty="0">
              <a:solidFill>
                <a:schemeClr val="tx2">
                  <a:lumMod val="60000"/>
                  <a:lumOff val="40000"/>
                </a:schemeClr>
              </a:solidFill>
            </a:endParaRPr>
          </a:p>
        </p:txBody>
      </p:sp>
      <p:sp>
        <p:nvSpPr>
          <p:cNvPr id="24" name="TextovéPole 23"/>
          <p:cNvSpPr txBox="1"/>
          <p:nvPr/>
        </p:nvSpPr>
        <p:spPr>
          <a:xfrm>
            <a:off x="9399494"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smtClean="0">
                <a:solidFill>
                  <a:schemeClr val="tx2">
                    <a:lumMod val="60000"/>
                    <a:lumOff val="40000"/>
                  </a:schemeClr>
                </a:solidFill>
              </a:rPr>
              <a:t>9</a:t>
            </a:r>
            <a:endParaRPr lang="cs-CZ" dirty="0">
              <a:solidFill>
                <a:schemeClr val="tx2">
                  <a:lumMod val="60000"/>
                  <a:lumOff val="40000"/>
                </a:schemeClr>
              </a:solidFill>
            </a:endParaRPr>
          </a:p>
        </p:txBody>
      </p:sp>
      <p:sp>
        <p:nvSpPr>
          <p:cNvPr id="3" name="TextovéPole 2"/>
          <p:cNvSpPr txBox="1"/>
          <p:nvPr/>
        </p:nvSpPr>
        <p:spPr>
          <a:xfrm>
            <a:off x="406384" y="1412777"/>
            <a:ext cx="4156573" cy="1723549"/>
          </a:xfrm>
          <a:prstGeom prst="rect">
            <a:avLst/>
          </a:prstGeom>
          <a:noFill/>
        </p:spPr>
        <p:txBody>
          <a:bodyPr wrap="square" rtlCol="0">
            <a:spAutoFit/>
          </a:bodyPr>
          <a:lstStyle/>
          <a:p>
            <a:pPr algn="just"/>
            <a:r>
              <a:rPr lang="cs-CZ" sz="1100" dirty="0" smtClean="0"/>
              <a:t>Uběhly tři měsíce</a:t>
            </a:r>
            <a:r>
              <a:rPr lang="cs-CZ" sz="1100" dirty="0"/>
              <a:t>, co jsme vstoupili opět do nového ročníku, ale někteří to stále nemůžeme vstřebat a už teď se těšíme na další prázdniny. </a:t>
            </a:r>
          </a:p>
          <a:p>
            <a:pPr algn="just"/>
            <a:r>
              <a:rPr lang="cs-CZ" sz="1100" dirty="0"/>
              <a:t>Když pominu adaptační kurzy našich prváků, tak k nám přivítal ministr průmyslu a obchodu pan Jiří Hlaváček. První si prohlédl fabriku a následně se nechal provést specializovanými učebnami naší školy, kde pozoroval úroveň technického vybavení, se kterým žáci mohou pracovat</a:t>
            </a:r>
            <a:r>
              <a:rPr lang="cs-CZ" sz="1050" dirty="0"/>
              <a:t>.</a:t>
            </a:r>
          </a:p>
          <a:p>
            <a:endParaRPr lang="cs-CZ" dirty="0"/>
          </a:p>
        </p:txBody>
      </p:sp>
      <p:pic>
        <p:nvPicPr>
          <p:cNvPr id="10" name="Picture 3" descr="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163" y="2780928"/>
            <a:ext cx="2001997" cy="1296144"/>
          </a:xfrm>
          <a:prstGeom prst="rect">
            <a:avLst/>
          </a:prstGeom>
          <a:ln>
            <a:noFill/>
          </a:ln>
          <a:effectLst>
            <a:softEdge rad="112500"/>
          </a:effectLst>
        </p:spPr>
      </p:pic>
      <p:pic>
        <p:nvPicPr>
          <p:cNvPr id="11" name="Picture 4" descr="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6500" y="2780928"/>
            <a:ext cx="2056462" cy="1296144"/>
          </a:xfrm>
          <a:prstGeom prst="rect">
            <a:avLst/>
          </a:prstGeom>
          <a:ln>
            <a:noFill/>
          </a:ln>
          <a:effectLst>
            <a:softEdge rad="112500"/>
          </a:effectLst>
        </p:spPr>
      </p:pic>
      <p:sp>
        <p:nvSpPr>
          <p:cNvPr id="4" name="TextovéPole 3"/>
          <p:cNvSpPr txBox="1"/>
          <p:nvPr/>
        </p:nvSpPr>
        <p:spPr>
          <a:xfrm>
            <a:off x="406382" y="4152310"/>
            <a:ext cx="4156575" cy="769441"/>
          </a:xfrm>
          <a:prstGeom prst="rect">
            <a:avLst/>
          </a:prstGeom>
          <a:noFill/>
        </p:spPr>
        <p:txBody>
          <a:bodyPr wrap="square" rtlCol="0">
            <a:spAutoFit/>
          </a:bodyPr>
          <a:lstStyle/>
          <a:p>
            <a:pPr algn="just"/>
            <a:r>
              <a:rPr lang="cs-CZ" sz="1100" dirty="0"/>
              <a:t>Také se konaly tradiční výlety do Prahy, kdy žáci navštívili řadu památek po Praze. Museum voskových figurín, zeď Johna Lennona, taky nesměl chybět Pražský hrad, Petřín či Národní divadlo. Určitě si čtvrťáci přivezli spoustu </a:t>
            </a:r>
            <a:r>
              <a:rPr lang="cs-CZ" sz="1100" dirty="0" smtClean="0"/>
              <a:t>nezapomenutelných vzpomínek</a:t>
            </a:r>
            <a:r>
              <a:rPr lang="cs-CZ" sz="1100" dirty="0"/>
              <a:t>.</a:t>
            </a:r>
          </a:p>
        </p:txBody>
      </p:sp>
      <p:pic>
        <p:nvPicPr>
          <p:cNvPr id="13" name="Picture 2" descr=" "/>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806" y="4921750"/>
            <a:ext cx="2094712" cy="1531586"/>
          </a:xfrm>
          <a:prstGeom prst="rect">
            <a:avLst/>
          </a:prstGeom>
          <a:ln>
            <a:noFill/>
          </a:ln>
          <a:effectLst>
            <a:softEdge rad="112500"/>
          </a:effectLst>
        </p:spPr>
      </p:pic>
      <p:pic>
        <p:nvPicPr>
          <p:cNvPr id="14" name="Picture 1" descr=" "/>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8887" y="4921751"/>
            <a:ext cx="2182120" cy="1501586"/>
          </a:xfrm>
          <a:prstGeom prst="rect">
            <a:avLst/>
          </a:prstGeom>
          <a:ln>
            <a:noFill/>
          </a:ln>
          <a:effectLst>
            <a:softEdge rad="112500"/>
          </a:effectLst>
        </p:spPr>
      </p:pic>
      <p:sp>
        <p:nvSpPr>
          <p:cNvPr id="16" name="TextovéPole 15"/>
          <p:cNvSpPr txBox="1"/>
          <p:nvPr/>
        </p:nvSpPr>
        <p:spPr>
          <a:xfrm>
            <a:off x="5187026" y="617831"/>
            <a:ext cx="4465721" cy="584775"/>
          </a:xfrm>
          <a:prstGeom prst="rect">
            <a:avLst/>
          </a:prstGeom>
          <a:noFill/>
        </p:spPr>
        <p:txBody>
          <a:bodyPr wrap="square" rtlCol="0">
            <a:spAutoFit/>
          </a:bodyPr>
          <a:lstStyle/>
          <a:p>
            <a:pPr algn="just"/>
            <a:endParaRPr lang="cs-CZ" sz="1400" dirty="0"/>
          </a:p>
          <a:p>
            <a:endParaRPr lang="cs-CZ" dirty="0"/>
          </a:p>
        </p:txBody>
      </p:sp>
      <p:sp>
        <p:nvSpPr>
          <p:cNvPr id="2" name="Obdélník 1"/>
          <p:cNvSpPr/>
          <p:nvPr/>
        </p:nvSpPr>
        <p:spPr>
          <a:xfrm>
            <a:off x="6235680" y="433165"/>
            <a:ext cx="2351349" cy="369332"/>
          </a:xfrm>
          <a:prstGeom prst="rect">
            <a:avLst/>
          </a:prstGeom>
        </p:spPr>
        <p:txBody>
          <a:bodyPr wrap="none">
            <a:spAutoFit/>
          </a:bodyPr>
          <a:lstStyle/>
          <a:p>
            <a:r>
              <a:rPr lang="cs-CZ" b="1" dirty="0">
                <a:solidFill>
                  <a:srgbClr val="FF0000"/>
                </a:solidFill>
                <a:latin typeface="Calibri" pitchFamily="34" charset="0"/>
                <a:cs typeface="Arial" pitchFamily="34" charset="0"/>
              </a:rPr>
              <a:t>výběr z domácí poezie </a:t>
            </a:r>
            <a:endParaRPr lang="cs-CZ" dirty="0">
              <a:solidFill>
                <a:srgbClr val="FF0000"/>
              </a:solidFill>
            </a:endParaRPr>
          </a:p>
        </p:txBody>
      </p:sp>
      <p:sp>
        <p:nvSpPr>
          <p:cNvPr id="5" name="Obdélník 4"/>
          <p:cNvSpPr/>
          <p:nvPr/>
        </p:nvSpPr>
        <p:spPr>
          <a:xfrm>
            <a:off x="5270460" y="1295806"/>
            <a:ext cx="1930439" cy="4293483"/>
          </a:xfrm>
          <a:prstGeom prst="rect">
            <a:avLst/>
          </a:prstGeom>
        </p:spPr>
        <p:txBody>
          <a:bodyPr wrap="square">
            <a:spAutoFit/>
          </a:bodyPr>
          <a:lstStyle/>
          <a:p>
            <a:r>
              <a:rPr lang="cs-CZ" sz="1600" b="1" dirty="0"/>
              <a:t>Láska</a:t>
            </a:r>
          </a:p>
          <a:p>
            <a:endParaRPr lang="cs-CZ" sz="1200" dirty="0"/>
          </a:p>
          <a:p>
            <a:r>
              <a:rPr lang="cs-CZ" sz="1200" dirty="0"/>
              <a:t>Co je vlastně láska?</a:t>
            </a:r>
          </a:p>
          <a:p>
            <a:r>
              <a:rPr lang="cs-CZ" sz="1200" dirty="0"/>
              <a:t>Láska je cit.</a:t>
            </a:r>
          </a:p>
          <a:p>
            <a:r>
              <a:rPr lang="cs-CZ" sz="1200" dirty="0"/>
              <a:t>Cit, který bolí,</a:t>
            </a:r>
          </a:p>
          <a:p>
            <a:r>
              <a:rPr lang="cs-CZ" sz="1200" dirty="0"/>
              <a:t>když ti někdo srdce zlomí.</a:t>
            </a:r>
          </a:p>
          <a:p>
            <a:r>
              <a:rPr lang="cs-CZ" sz="1200" dirty="0"/>
              <a:t>Srdce se pak špatně hojí.</a:t>
            </a:r>
          </a:p>
          <a:p>
            <a:endParaRPr lang="cs-CZ" sz="1200" dirty="0"/>
          </a:p>
          <a:p>
            <a:r>
              <a:rPr lang="cs-CZ" sz="1200" dirty="0"/>
              <a:t>Pravá láska je ta, která vydrží,</a:t>
            </a:r>
          </a:p>
          <a:p>
            <a:r>
              <a:rPr lang="cs-CZ" sz="1200" dirty="0"/>
              <a:t>a nikdo ti v ní neublíží.</a:t>
            </a:r>
          </a:p>
          <a:p>
            <a:r>
              <a:rPr lang="cs-CZ" sz="1200" dirty="0"/>
              <a:t> </a:t>
            </a:r>
          </a:p>
          <a:p>
            <a:r>
              <a:rPr lang="cs-CZ" sz="1200" dirty="0"/>
              <a:t>Láska je mocná.</a:t>
            </a:r>
          </a:p>
          <a:p>
            <a:r>
              <a:rPr lang="cs-CZ" sz="1200" dirty="0"/>
              <a:t>Láska je sprostá,</a:t>
            </a:r>
          </a:p>
          <a:p>
            <a:r>
              <a:rPr lang="cs-CZ" sz="1200" dirty="0"/>
              <a:t>ale myšlenka na ni je hezká.</a:t>
            </a:r>
          </a:p>
          <a:p>
            <a:endParaRPr lang="cs-CZ" sz="1200" dirty="0"/>
          </a:p>
          <a:p>
            <a:r>
              <a:rPr lang="cs-CZ" sz="1200" dirty="0"/>
              <a:t>Láska je jako sklo,</a:t>
            </a:r>
          </a:p>
          <a:p>
            <a:r>
              <a:rPr lang="cs-CZ" sz="1200" dirty="0"/>
              <a:t>snadno se rozbije,</a:t>
            </a:r>
          </a:p>
          <a:p>
            <a:r>
              <a:rPr lang="cs-CZ" sz="1200" dirty="0"/>
              <a:t>střež ji jako své oko.</a:t>
            </a:r>
          </a:p>
          <a:p>
            <a:r>
              <a:rPr lang="cs-CZ" sz="1200" dirty="0"/>
              <a:t>Hlídá ji – kdo miluje.</a:t>
            </a:r>
          </a:p>
          <a:p>
            <a:pPr algn="r"/>
            <a:endParaRPr lang="cs-CZ" dirty="0" smtClean="0"/>
          </a:p>
          <a:p>
            <a:pPr algn="r"/>
            <a:r>
              <a:rPr lang="cs-CZ" sz="1100" dirty="0" smtClean="0"/>
              <a:t>Nikola Chromková, </a:t>
            </a:r>
            <a:r>
              <a:rPr lang="cs-CZ" sz="1100" dirty="0"/>
              <a:t>SC3</a:t>
            </a:r>
          </a:p>
        </p:txBody>
      </p:sp>
      <p:sp>
        <p:nvSpPr>
          <p:cNvPr id="7" name="Obdélník 6"/>
          <p:cNvSpPr/>
          <p:nvPr/>
        </p:nvSpPr>
        <p:spPr>
          <a:xfrm>
            <a:off x="7200899" y="802497"/>
            <a:ext cx="2429658" cy="5386090"/>
          </a:xfrm>
          <a:prstGeom prst="rect">
            <a:avLst/>
          </a:prstGeom>
        </p:spPr>
        <p:txBody>
          <a:bodyPr wrap="square">
            <a:spAutoFit/>
          </a:bodyPr>
          <a:lstStyle/>
          <a:p>
            <a:r>
              <a:rPr lang="cs-CZ" sz="1000" dirty="0" smtClean="0"/>
              <a:t>       E</a:t>
            </a:r>
            <a:endParaRPr lang="cs-CZ" sz="1000" dirty="0"/>
          </a:p>
          <a:p>
            <a:r>
              <a:rPr lang="cs-CZ" sz="1000" dirty="0"/>
              <a:t>            J</a:t>
            </a:r>
          </a:p>
          <a:p>
            <a:r>
              <a:rPr lang="cs-CZ" sz="1000" dirty="0"/>
              <a:t>               U                                    </a:t>
            </a:r>
          </a:p>
          <a:p>
            <a:r>
              <a:rPr lang="cs-CZ" sz="1000" dirty="0"/>
              <a:t>                V                                    </a:t>
            </a:r>
          </a:p>
          <a:p>
            <a:r>
              <a:rPr lang="cs-CZ" sz="1000" dirty="0"/>
              <a:t>                   A                                       </a:t>
            </a:r>
          </a:p>
          <a:p>
            <a:r>
              <a:rPr lang="cs-CZ" sz="1000" dirty="0"/>
              <a:t>                    T                              Ů</a:t>
            </a:r>
          </a:p>
          <a:p>
            <a:r>
              <a:rPr lang="cs-CZ" sz="1000" dirty="0"/>
              <a:t>                      S                             L              </a:t>
            </a:r>
          </a:p>
          <a:p>
            <a:r>
              <a:rPr lang="cs-CZ" sz="1000" dirty="0"/>
              <a:t>                       D                          O             </a:t>
            </a:r>
          </a:p>
          <a:p>
            <a:r>
              <a:rPr lang="cs-CZ" sz="1000" dirty="0"/>
              <a:t>                       E                            D                   </a:t>
            </a:r>
          </a:p>
          <a:p>
            <a:r>
              <a:rPr lang="cs-CZ" sz="1000" dirty="0"/>
              <a:t>                        Ř                                             E</a:t>
            </a:r>
          </a:p>
          <a:p>
            <a:r>
              <a:rPr lang="cs-CZ" sz="1000" dirty="0"/>
              <a:t>                          P                          Á            C</a:t>
            </a:r>
          </a:p>
          <a:p>
            <a:r>
              <a:rPr lang="cs-CZ" sz="1000" dirty="0"/>
              <a:t>                                                       D          </a:t>
            </a:r>
            <a:r>
              <a:rPr lang="cs-CZ" sz="1000" dirty="0" err="1"/>
              <a:t>D</a:t>
            </a:r>
            <a:endParaRPr lang="cs-CZ" sz="1000" dirty="0"/>
          </a:p>
          <a:p>
            <a:r>
              <a:rPr lang="cs-CZ" sz="1000" dirty="0"/>
              <a:t>                           Ě                          A        R</a:t>
            </a:r>
          </a:p>
          <a:p>
            <a:r>
              <a:rPr lang="cs-CZ" sz="1000" dirty="0"/>
              <a:t>                            T                   E    P      S</a:t>
            </a:r>
          </a:p>
          <a:p>
            <a:r>
              <a:rPr lang="cs-CZ" sz="1000" dirty="0"/>
              <a:t>                                                 J</a:t>
            </a:r>
          </a:p>
          <a:p>
            <a:r>
              <a:rPr lang="cs-CZ" sz="1000" dirty="0"/>
              <a:t>                             Ý                U     Í     É</a:t>
            </a:r>
          </a:p>
          <a:p>
            <a:r>
              <a:rPr lang="cs-CZ" sz="1000" dirty="0"/>
              <a:t>                               R     I       Š      T   V</a:t>
            </a:r>
          </a:p>
          <a:p>
            <a:r>
              <a:rPr lang="cs-CZ" sz="1000" dirty="0"/>
              <a:t>                                 E          I     S    T</a:t>
            </a:r>
          </a:p>
          <a:p>
            <a:r>
              <a:rPr lang="cs-CZ" sz="1000" dirty="0"/>
              <a:t>                                   T  Ě   T   I     </a:t>
            </a:r>
          </a:p>
          <a:p>
            <a:r>
              <a:rPr lang="cs-CZ" sz="1000" dirty="0"/>
              <a:t>                                   K  T  U  L  A</a:t>
            </a:r>
          </a:p>
          <a:p>
            <a:r>
              <a:rPr lang="cs-CZ" sz="1000" dirty="0"/>
              <a:t>                                       A         S</a:t>
            </a:r>
          </a:p>
          <a:p>
            <a:r>
              <a:rPr lang="cs-CZ" sz="1000" dirty="0"/>
              <a:t>                                       T          </a:t>
            </a:r>
            <a:r>
              <a:rPr lang="cs-CZ" sz="1000" dirty="0" err="1"/>
              <a:t>T</a:t>
            </a:r>
            <a:endParaRPr lang="cs-CZ" sz="1000" dirty="0"/>
          </a:p>
          <a:p>
            <a:r>
              <a:rPr lang="cs-CZ" sz="1000" dirty="0"/>
              <a:t>                                       O         Á</a:t>
            </a:r>
          </a:p>
          <a:p>
            <a:r>
              <a:rPr lang="cs-CZ" sz="1000" dirty="0"/>
              <a:t>                                       V          L</a:t>
            </a:r>
          </a:p>
          <a:p>
            <a:r>
              <a:rPr lang="cs-CZ" sz="1000" dirty="0"/>
              <a:t>                                       I            E</a:t>
            </a:r>
          </a:p>
          <a:p>
            <a:r>
              <a:rPr lang="cs-CZ" sz="1000" dirty="0"/>
              <a:t>                                      Ž             </a:t>
            </a:r>
          </a:p>
          <a:p>
            <a:r>
              <a:rPr lang="cs-CZ" sz="1000" dirty="0"/>
              <a:t>                                                    B</a:t>
            </a:r>
          </a:p>
          <a:p>
            <a:r>
              <a:rPr lang="cs-CZ" sz="1000" dirty="0"/>
              <a:t>                                    M              I</a:t>
            </a:r>
          </a:p>
          <a:p>
            <a:r>
              <a:rPr lang="cs-CZ" sz="1000" dirty="0"/>
              <a:t>                                    O                J</a:t>
            </a:r>
          </a:p>
          <a:p>
            <a:r>
              <a:rPr lang="cs-CZ" sz="1000" dirty="0"/>
              <a:t>                                  R                    E</a:t>
            </a:r>
          </a:p>
          <a:p>
            <a:r>
              <a:rPr lang="cs-CZ" sz="1000" dirty="0"/>
              <a:t>                            </a:t>
            </a:r>
            <a:r>
              <a:rPr lang="cs-CZ" sz="1000" dirty="0" smtClean="0"/>
              <a:t>    </a:t>
            </a:r>
            <a:r>
              <a:rPr lang="cs-CZ" sz="1000" dirty="0"/>
              <a:t>T                         .</a:t>
            </a:r>
          </a:p>
          <a:p>
            <a:r>
              <a:rPr lang="cs-CZ" sz="1000" dirty="0"/>
              <a:t>                     </a:t>
            </a:r>
            <a:r>
              <a:rPr lang="cs-CZ" sz="1000" dirty="0" smtClean="0"/>
              <a:t>       S                                 </a:t>
            </a:r>
            <a:endParaRPr lang="cs-CZ" sz="1000" dirty="0"/>
          </a:p>
          <a:p>
            <a:r>
              <a:rPr lang="cs-CZ" sz="800" dirty="0"/>
              <a:t>         </a:t>
            </a:r>
            <a:r>
              <a:rPr lang="cs-CZ" sz="800" dirty="0" smtClean="0"/>
              <a:t>                        </a:t>
            </a:r>
          </a:p>
          <a:p>
            <a:pPr algn="ctr"/>
            <a:r>
              <a:rPr lang="cs-CZ" sz="800" dirty="0" smtClean="0"/>
              <a:t>               </a:t>
            </a:r>
            <a:r>
              <a:rPr lang="cs-CZ" sz="1600" b="1" dirty="0" smtClean="0"/>
              <a:t>Strom života</a:t>
            </a:r>
            <a:endParaRPr lang="cs-CZ" sz="1600" b="1" dirty="0"/>
          </a:p>
        </p:txBody>
      </p:sp>
      <p:sp>
        <p:nvSpPr>
          <p:cNvPr id="8" name="Obdélník 7"/>
          <p:cNvSpPr/>
          <p:nvPr/>
        </p:nvSpPr>
        <p:spPr>
          <a:xfrm>
            <a:off x="8268574" y="6188587"/>
            <a:ext cx="1399742" cy="261610"/>
          </a:xfrm>
          <a:prstGeom prst="rect">
            <a:avLst/>
          </a:prstGeom>
        </p:spPr>
        <p:txBody>
          <a:bodyPr wrap="none">
            <a:spAutoFit/>
          </a:bodyPr>
          <a:lstStyle/>
          <a:p>
            <a:pPr algn="r"/>
            <a:r>
              <a:rPr lang="cs-CZ" sz="1100" dirty="0"/>
              <a:t>Michal </a:t>
            </a:r>
            <a:r>
              <a:rPr lang="cs-CZ" sz="1100" dirty="0" smtClean="0"/>
              <a:t>Baránek</a:t>
            </a:r>
            <a:r>
              <a:rPr lang="cs-CZ" sz="1100" dirty="0"/>
              <a:t>, ME3</a:t>
            </a:r>
          </a:p>
        </p:txBody>
      </p:sp>
    </p:spTree>
    <p:extLst>
      <p:ext uri="{BB962C8B-B14F-4D97-AF65-F5344CB8AC3E}">
        <p14:creationId xmlns:p14="http://schemas.microsoft.com/office/powerpoint/2010/main" val="4073150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2" cstate="print"/>
          <a:srcRect/>
          <a:stretch>
            <a:fillRect/>
          </a:stretch>
        </p:blipFill>
        <p:spPr bwMode="auto">
          <a:xfrm>
            <a:off x="4953000" y="0"/>
            <a:ext cx="4953000" cy="6858000"/>
          </a:xfrm>
          <a:prstGeom prst="rect">
            <a:avLst/>
          </a:prstGeom>
          <a:noFill/>
          <a:ln w="9525">
            <a:noFill/>
            <a:miter lim="800000"/>
            <a:headEnd/>
            <a:tailEnd/>
          </a:ln>
        </p:spPr>
      </p:pic>
      <p:pic>
        <p:nvPicPr>
          <p:cNvPr id="37" name="Picture 2"/>
          <p:cNvPicPr>
            <a:picLocks noChangeAspect="1" noChangeArrowheads="1"/>
          </p:cNvPicPr>
          <p:nvPr/>
        </p:nvPicPr>
        <p:blipFill>
          <a:blip r:embed="rId2" cstate="print"/>
          <a:srcRect/>
          <a:stretch>
            <a:fillRect/>
          </a:stretch>
        </p:blipFill>
        <p:spPr bwMode="auto">
          <a:xfrm>
            <a:off x="0" y="0"/>
            <a:ext cx="4953000" cy="6858000"/>
          </a:xfrm>
          <a:prstGeom prst="rect">
            <a:avLst/>
          </a:prstGeom>
          <a:noFill/>
          <a:ln w="9525">
            <a:noFill/>
            <a:miter lim="800000"/>
            <a:headEnd/>
            <a:tailEnd/>
          </a:ln>
        </p:spPr>
      </p:pic>
      <p:sp>
        <p:nvSpPr>
          <p:cNvPr id="22" name="TextovéPole 21"/>
          <p:cNvSpPr txBox="1"/>
          <p:nvPr/>
        </p:nvSpPr>
        <p:spPr>
          <a:xfrm>
            <a:off x="0"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smtClean="0">
                <a:solidFill>
                  <a:schemeClr val="tx2">
                    <a:lumMod val="60000"/>
                    <a:lumOff val="40000"/>
                  </a:schemeClr>
                </a:solidFill>
              </a:rPr>
              <a:t>8</a:t>
            </a:r>
            <a:endParaRPr lang="cs-CZ" dirty="0">
              <a:solidFill>
                <a:schemeClr val="tx2">
                  <a:lumMod val="60000"/>
                  <a:lumOff val="40000"/>
                </a:schemeClr>
              </a:solidFill>
            </a:endParaRPr>
          </a:p>
        </p:txBody>
      </p:sp>
      <p:sp>
        <p:nvSpPr>
          <p:cNvPr id="13" name="Obdélník 12"/>
          <p:cNvSpPr/>
          <p:nvPr/>
        </p:nvSpPr>
        <p:spPr>
          <a:xfrm>
            <a:off x="211473" y="243150"/>
            <a:ext cx="4524503" cy="432048"/>
          </a:xfrm>
          <a:prstGeom prst="rect">
            <a:avLst/>
          </a:prstGeom>
          <a:ln>
            <a:noFill/>
          </a:ln>
          <a:effectLst>
            <a:glow rad="635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cs-CZ" dirty="0"/>
          </a:p>
        </p:txBody>
      </p:sp>
      <p:sp>
        <p:nvSpPr>
          <p:cNvPr id="14" name="Obdélník 13"/>
          <p:cNvSpPr/>
          <p:nvPr/>
        </p:nvSpPr>
        <p:spPr>
          <a:xfrm>
            <a:off x="198138" y="243151"/>
            <a:ext cx="4741527"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400" b="1" dirty="0" smtClean="0">
                <a:ln w="7620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Tak to vidí Filip</a:t>
            </a:r>
            <a:endParaRPr lang="cs-CZ" sz="2400" b="1" dirty="0">
              <a:ln w="7620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cs-CZ" sz="2400" b="1" cap="none" spc="0" dirty="0">
              <a:ln w="7620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4" name="Picture 2"/>
          <p:cNvPicPr>
            <a:picLocks noChangeAspect="1" noChangeArrowheads="1"/>
          </p:cNvPicPr>
          <p:nvPr/>
        </p:nvPicPr>
        <p:blipFill>
          <a:blip r:embed="rId2" cstate="print"/>
          <a:srcRect/>
          <a:stretch>
            <a:fillRect/>
          </a:stretch>
        </p:blipFill>
        <p:spPr bwMode="auto">
          <a:xfrm>
            <a:off x="4945388" y="0"/>
            <a:ext cx="4953000" cy="6858000"/>
          </a:xfrm>
          <a:prstGeom prst="rect">
            <a:avLst/>
          </a:prstGeom>
          <a:noFill/>
          <a:ln w="9525">
            <a:noFill/>
            <a:miter lim="800000"/>
            <a:headEnd/>
            <a:tailEnd/>
          </a:ln>
        </p:spPr>
      </p:pic>
      <p:sp>
        <p:nvSpPr>
          <p:cNvPr id="25" name="TextovéPole 24"/>
          <p:cNvSpPr txBox="1"/>
          <p:nvPr/>
        </p:nvSpPr>
        <p:spPr>
          <a:xfrm>
            <a:off x="5343044" y="620689"/>
            <a:ext cx="4134458" cy="1215717"/>
          </a:xfrm>
          <a:prstGeom prst="rect">
            <a:avLst/>
          </a:prstGeom>
          <a:noFill/>
        </p:spPr>
        <p:txBody>
          <a:bodyPr wrap="square" rtlCol="0">
            <a:spAutoFit/>
          </a:bodyPr>
          <a:lstStyle/>
          <a:p>
            <a:pPr algn="just"/>
            <a:r>
              <a:rPr lang="cs-CZ" sz="1100" dirty="0"/>
              <a:t>Není to dlouho, co třída SC3 byla součástí projektu 72 hodin. Měli za úkol připravit příjemné dopoledne seniorům z Domu s pečovatelskou službou v Uherském Brodě. V programu bylo pásmo čtyř ročních období a </a:t>
            </a:r>
            <a:r>
              <a:rPr lang="cs-CZ" sz="1100" dirty="0" smtClean="0"/>
              <a:t>každé </a:t>
            </a:r>
            <a:r>
              <a:rPr lang="cs-CZ" sz="1100" dirty="0"/>
              <a:t>období bylo představeno </a:t>
            </a:r>
            <a:r>
              <a:rPr lang="cs-CZ" sz="1100" dirty="0" smtClean="0"/>
              <a:t>ve zvyku </a:t>
            </a:r>
            <a:r>
              <a:rPr lang="cs-CZ" sz="1100" dirty="0"/>
              <a:t>starých dob. Tady pár fotek…</a:t>
            </a:r>
          </a:p>
          <a:p>
            <a:endParaRPr lang="cs-CZ" dirty="0"/>
          </a:p>
        </p:txBody>
      </p:sp>
      <p:pic>
        <p:nvPicPr>
          <p:cNvPr id="26" name="Picture 9" descr="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0656" y="1556792"/>
            <a:ext cx="2078844" cy="1439922"/>
          </a:xfrm>
          <a:prstGeom prst="rect">
            <a:avLst/>
          </a:prstGeom>
          <a:ln>
            <a:noFill/>
          </a:ln>
          <a:effectLst>
            <a:softEdge rad="112500"/>
          </a:effectLst>
        </p:spPr>
      </p:pic>
      <p:pic>
        <p:nvPicPr>
          <p:cNvPr id="27" name="Picture 10" descr="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4127" y="1548964"/>
            <a:ext cx="2210475" cy="1439922"/>
          </a:xfrm>
          <a:prstGeom prst="rect">
            <a:avLst/>
          </a:prstGeom>
          <a:ln>
            <a:noFill/>
          </a:ln>
          <a:effectLst>
            <a:softEdge rad="112500"/>
          </a:effectLst>
        </p:spPr>
      </p:pic>
      <p:pic>
        <p:nvPicPr>
          <p:cNvPr id="28" name="Picture 11" descr="http://www.spsoa-ub.cz/cardfiles/card-1026/card-20127/img/thumbs/37c7d4bf60fd9c6c61cf23cdc89986cd.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1117" y="2996714"/>
            <a:ext cx="2203387" cy="1509210"/>
          </a:xfrm>
          <a:prstGeom prst="rect">
            <a:avLst/>
          </a:prstGeom>
          <a:ln>
            <a:noFill/>
          </a:ln>
          <a:effectLst>
            <a:softEdge rad="112500"/>
          </a:effectLst>
        </p:spPr>
      </p:pic>
      <p:sp>
        <p:nvSpPr>
          <p:cNvPr id="29" name="Obdélník 28"/>
          <p:cNvSpPr/>
          <p:nvPr/>
        </p:nvSpPr>
        <p:spPr>
          <a:xfrm>
            <a:off x="5350656" y="3354378"/>
            <a:ext cx="2059616" cy="769441"/>
          </a:xfrm>
          <a:prstGeom prst="rect">
            <a:avLst/>
          </a:prstGeom>
        </p:spPr>
        <p:txBody>
          <a:bodyPr wrap="square">
            <a:spAutoFit/>
          </a:bodyPr>
          <a:lstStyle/>
          <a:p>
            <a:r>
              <a:rPr lang="cs-CZ" sz="1100" dirty="0" smtClean="0"/>
              <a:t>V Brně se Marek </a:t>
            </a:r>
            <a:r>
              <a:rPr lang="cs-CZ" sz="1100" dirty="0"/>
              <a:t>Bartoš </a:t>
            </a:r>
            <a:r>
              <a:rPr lang="cs-CZ" sz="1100" dirty="0" smtClean="0"/>
              <a:t>ze třídy S4 stal vítězem </a:t>
            </a:r>
            <a:r>
              <a:rPr lang="cs-CZ" sz="1100" dirty="0"/>
              <a:t>kategorie FANUC </a:t>
            </a:r>
            <a:endParaRPr lang="cs-CZ" sz="1100" dirty="0" smtClean="0"/>
          </a:p>
          <a:p>
            <a:r>
              <a:rPr lang="cs-CZ" sz="1100" dirty="0" smtClean="0"/>
              <a:t>na prestižní soutěži Mladých strojařů v programování.</a:t>
            </a:r>
            <a:endParaRPr lang="cs-CZ" sz="1100" dirty="0"/>
          </a:p>
        </p:txBody>
      </p:sp>
      <p:pic>
        <p:nvPicPr>
          <p:cNvPr id="30" name="Picture 13" descr=" "/>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1807" y="4725144"/>
            <a:ext cx="2150940" cy="1429638"/>
          </a:xfrm>
          <a:prstGeom prst="rect">
            <a:avLst/>
          </a:prstGeom>
          <a:ln>
            <a:noFill/>
          </a:ln>
          <a:effectLst>
            <a:softEdge rad="112500"/>
          </a:effectLst>
        </p:spPr>
      </p:pic>
      <p:sp>
        <p:nvSpPr>
          <p:cNvPr id="31" name="TextovéPole 30"/>
          <p:cNvSpPr txBox="1"/>
          <p:nvPr/>
        </p:nvSpPr>
        <p:spPr>
          <a:xfrm>
            <a:off x="5426860" y="4509121"/>
            <a:ext cx="1911212" cy="2400657"/>
          </a:xfrm>
          <a:prstGeom prst="rect">
            <a:avLst/>
          </a:prstGeom>
          <a:noFill/>
        </p:spPr>
        <p:txBody>
          <a:bodyPr wrap="square" rtlCol="0">
            <a:spAutoFit/>
          </a:bodyPr>
          <a:lstStyle/>
          <a:p>
            <a:pPr algn="just"/>
            <a:endParaRPr lang="cs-CZ" sz="1100" dirty="0" smtClean="0"/>
          </a:p>
          <a:p>
            <a:pPr algn="just"/>
            <a:r>
              <a:rPr lang="cs-CZ" sz="1100" dirty="0" smtClean="0"/>
              <a:t>Naši </a:t>
            </a:r>
            <a:r>
              <a:rPr lang="cs-CZ" sz="1100" dirty="0"/>
              <a:t>reprezentanti ze tříd KS3 a KE3 v celostátní soutěži Machři roku 2017 získali krásné 4. místo, a to jak v kategorii strojní mechanik – zámečník, tak i v kategorii elektrikář. Soutěž se konala v Praze</a:t>
            </a:r>
            <a:r>
              <a:rPr lang="cs-CZ" sz="1100" dirty="0" smtClean="0"/>
              <a:t>.</a:t>
            </a:r>
          </a:p>
          <a:p>
            <a:endParaRPr lang="cs-CZ" sz="1100" dirty="0"/>
          </a:p>
          <a:p>
            <a:pPr algn="r"/>
            <a:endParaRPr lang="cs-CZ" sz="1100" b="1" i="1" dirty="0" smtClean="0"/>
          </a:p>
          <a:p>
            <a:pPr algn="r"/>
            <a:r>
              <a:rPr lang="cs-CZ" sz="1100" b="1" i="1" dirty="0" err="1" smtClean="0"/>
              <a:t>Ježii</a:t>
            </a:r>
            <a:r>
              <a:rPr lang="cs-CZ" sz="1100" dirty="0" smtClean="0">
                <a:sym typeface="Wingdings"/>
              </a:rPr>
              <a:t> </a:t>
            </a:r>
            <a:r>
              <a:rPr lang="cs-CZ" sz="1100" dirty="0">
                <a:sym typeface="Wingdings"/>
              </a:rPr>
              <a:t></a:t>
            </a:r>
            <a:endParaRPr lang="cs-CZ" sz="1100" dirty="0"/>
          </a:p>
          <a:p>
            <a:endParaRPr lang="cs-CZ" dirty="0"/>
          </a:p>
        </p:txBody>
      </p:sp>
      <p:sp>
        <p:nvSpPr>
          <p:cNvPr id="43" name="TextovéPole 42"/>
          <p:cNvSpPr txBox="1"/>
          <p:nvPr/>
        </p:nvSpPr>
        <p:spPr>
          <a:xfrm>
            <a:off x="9399494"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smtClean="0">
                <a:solidFill>
                  <a:schemeClr val="tx2">
                    <a:lumMod val="60000"/>
                    <a:lumOff val="40000"/>
                  </a:schemeClr>
                </a:solidFill>
              </a:rPr>
              <a:t>5</a:t>
            </a:r>
            <a:endParaRPr lang="cs-CZ" dirty="0">
              <a:solidFill>
                <a:schemeClr val="tx2">
                  <a:lumMod val="60000"/>
                  <a:lumOff val="40000"/>
                </a:schemeClr>
              </a:solidFill>
            </a:endParaRPr>
          </a:p>
        </p:txBody>
      </p:sp>
      <p:pic>
        <p:nvPicPr>
          <p:cNvPr id="19" name="Picture 12" descr="K:\ProZaky\Martinák\OA4\PPG\casopis\Strana 6 - 7\DSC_018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38" y="1030449"/>
            <a:ext cx="2321692" cy="14192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11" descr="K:\ProZaky\Martinák\OA4\PPG\casopis\Strana 6 - 7\DSC_018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9830" y="1042555"/>
            <a:ext cx="2251725" cy="14192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13" descr="K:\ProZaky\Martinák\OA4\PPG\casopis\Strana 6 - 7\DSC_004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6139" y="2495475"/>
            <a:ext cx="2345690" cy="14350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 name="Picture 10" descr="K:\ProZaky\Martinák\OA4\PPG\casopis\Strana 6 - 7\DSC_005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19830" y="2511882"/>
            <a:ext cx="2293824" cy="14021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9" descr="K:\ProZaky\Martinák\OA4\PPG\casopis\Strana 6 - 7\DSC_0046.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6791" y="3968313"/>
            <a:ext cx="3148309" cy="19245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4" name="Picture 7" descr="K:\ProZaky\Martinák\OA4\PPG\casopis\Strana 6 - 7\Prvni mesic ve skole ocima Filipa.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11910" y="5179473"/>
            <a:ext cx="2324066" cy="1420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263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p:cNvPicPr>
            <a:picLocks noChangeAspect="1" noChangeArrowheads="1"/>
          </p:cNvPicPr>
          <p:nvPr/>
        </p:nvPicPr>
        <p:blipFill>
          <a:blip r:embed="rId2" cstate="print"/>
          <a:srcRect/>
          <a:stretch>
            <a:fillRect/>
          </a:stretch>
        </p:blipFill>
        <p:spPr bwMode="auto">
          <a:xfrm>
            <a:off x="4953000" y="0"/>
            <a:ext cx="4953000" cy="6858000"/>
          </a:xfrm>
          <a:prstGeom prst="rect">
            <a:avLst/>
          </a:prstGeom>
          <a:noFill/>
          <a:ln w="9525">
            <a:noFill/>
            <a:miter lim="800000"/>
            <a:headEnd/>
            <a:tailEnd/>
          </a:ln>
        </p:spPr>
      </p:pic>
      <p:pic>
        <p:nvPicPr>
          <p:cNvPr id="50" name="Picture 2"/>
          <p:cNvPicPr>
            <a:picLocks noChangeAspect="1" noChangeArrowheads="1"/>
          </p:cNvPicPr>
          <p:nvPr/>
        </p:nvPicPr>
        <p:blipFill>
          <a:blip r:embed="rId2" cstate="print"/>
          <a:srcRect/>
          <a:stretch>
            <a:fillRect/>
          </a:stretch>
        </p:blipFill>
        <p:spPr bwMode="auto">
          <a:xfrm>
            <a:off x="0" y="0"/>
            <a:ext cx="4953000" cy="6858000"/>
          </a:xfrm>
          <a:prstGeom prst="rect">
            <a:avLst/>
          </a:prstGeom>
          <a:noFill/>
          <a:ln w="9525">
            <a:noFill/>
            <a:miter lim="800000"/>
            <a:headEnd/>
            <a:tailEnd/>
          </a:ln>
        </p:spPr>
      </p:pic>
      <p:sp>
        <p:nvSpPr>
          <p:cNvPr id="18" name="TextovéPole 17"/>
          <p:cNvSpPr txBox="1"/>
          <p:nvPr/>
        </p:nvSpPr>
        <p:spPr>
          <a:xfrm>
            <a:off x="0"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smtClean="0">
                <a:solidFill>
                  <a:schemeClr val="tx2">
                    <a:lumMod val="60000"/>
                    <a:lumOff val="40000"/>
                  </a:schemeClr>
                </a:solidFill>
              </a:rPr>
              <a:t>6</a:t>
            </a:r>
            <a:endParaRPr lang="cs-CZ" dirty="0">
              <a:solidFill>
                <a:schemeClr val="tx2">
                  <a:lumMod val="60000"/>
                  <a:lumOff val="40000"/>
                </a:schemeClr>
              </a:solidFill>
            </a:endParaRPr>
          </a:p>
        </p:txBody>
      </p:sp>
      <p:sp>
        <p:nvSpPr>
          <p:cNvPr id="19" name="TextovéPole 18"/>
          <p:cNvSpPr txBox="1"/>
          <p:nvPr/>
        </p:nvSpPr>
        <p:spPr>
          <a:xfrm>
            <a:off x="9399494"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smtClean="0">
                <a:solidFill>
                  <a:schemeClr val="tx2">
                    <a:lumMod val="60000"/>
                    <a:lumOff val="40000"/>
                  </a:schemeClr>
                </a:solidFill>
              </a:rPr>
              <a:t>7</a:t>
            </a:r>
            <a:endParaRPr lang="cs-CZ" dirty="0">
              <a:solidFill>
                <a:schemeClr val="tx2">
                  <a:lumMod val="60000"/>
                  <a:lumOff val="40000"/>
                </a:schemeClr>
              </a:solidFill>
            </a:endParaRPr>
          </a:p>
        </p:txBody>
      </p:sp>
      <p:sp>
        <p:nvSpPr>
          <p:cNvPr id="6" name="TextovéPole 5"/>
          <p:cNvSpPr txBox="1"/>
          <p:nvPr/>
        </p:nvSpPr>
        <p:spPr>
          <a:xfrm>
            <a:off x="291129" y="332656"/>
            <a:ext cx="3656143" cy="1107996"/>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cs-CZ" sz="2400" b="1" i="1" u="sng" dirty="0">
                <a:ln w="1905"/>
                <a:solidFill>
                  <a:schemeClr val="accent6">
                    <a:lumMod val="50000"/>
                  </a:schemeClr>
                </a:solidFill>
                <a:effectLst>
                  <a:glow rad="139700">
                    <a:schemeClr val="accent6">
                      <a:satMod val="175000"/>
                      <a:alpha val="40000"/>
                    </a:schemeClr>
                  </a:glow>
                  <a:innerShdw blurRad="69850" dist="43180" dir="5400000">
                    <a:srgbClr val="000000">
                      <a:alpha val="65000"/>
                    </a:srgbClr>
                  </a:innerShdw>
                </a:effectLst>
              </a:rPr>
              <a:t>Podzimní počteníčko </a:t>
            </a:r>
            <a:endParaRPr lang="cs-CZ" sz="2400" b="1" i="1" u="sng" dirty="0" smtClean="0">
              <a:ln w="1905"/>
              <a:solidFill>
                <a:schemeClr val="accent6">
                  <a:lumMod val="50000"/>
                </a:schemeClr>
              </a:solidFill>
              <a:effectLst>
                <a:glow rad="139700">
                  <a:schemeClr val="accent6">
                    <a:satMod val="175000"/>
                    <a:alpha val="40000"/>
                  </a:schemeClr>
                </a:glow>
                <a:innerShdw blurRad="69850" dist="43180" dir="5400000">
                  <a:srgbClr val="000000">
                    <a:alpha val="65000"/>
                  </a:srgbClr>
                </a:innerShdw>
              </a:effectLst>
            </a:endParaRPr>
          </a:p>
          <a:p>
            <a:pPr algn="ctr"/>
            <a:r>
              <a:rPr lang="cs-CZ" sz="2400" b="1" i="1" u="sng" dirty="0" smtClean="0">
                <a:ln w="1905"/>
                <a:solidFill>
                  <a:schemeClr val="accent6">
                    <a:lumMod val="50000"/>
                  </a:schemeClr>
                </a:solidFill>
                <a:effectLst>
                  <a:glow rad="139700">
                    <a:schemeClr val="accent6">
                      <a:satMod val="175000"/>
                      <a:alpha val="40000"/>
                    </a:schemeClr>
                  </a:glow>
                  <a:innerShdw blurRad="69850" dist="43180" dir="5400000">
                    <a:srgbClr val="000000">
                      <a:alpha val="65000"/>
                    </a:srgbClr>
                  </a:innerShdw>
                </a:effectLst>
              </a:rPr>
              <a:t>u </a:t>
            </a:r>
            <a:r>
              <a:rPr lang="cs-CZ" sz="2400" b="1" i="1" u="sng" dirty="0">
                <a:ln w="1905"/>
                <a:solidFill>
                  <a:schemeClr val="accent6">
                    <a:lumMod val="50000"/>
                  </a:schemeClr>
                </a:solidFill>
                <a:effectLst>
                  <a:glow rad="139700">
                    <a:schemeClr val="accent6">
                      <a:satMod val="175000"/>
                      <a:alpha val="40000"/>
                    </a:schemeClr>
                  </a:glow>
                  <a:innerShdw blurRad="69850" dist="43180" dir="5400000">
                    <a:srgbClr val="000000">
                      <a:alpha val="65000"/>
                    </a:srgbClr>
                  </a:innerShdw>
                </a:effectLst>
              </a:rPr>
              <a:t>kávičky nebo čajíčku</a:t>
            </a:r>
            <a:endParaRPr lang="cs-CZ" sz="2400" b="1" dirty="0">
              <a:ln w="1905"/>
              <a:solidFill>
                <a:schemeClr val="accent6">
                  <a:lumMod val="50000"/>
                </a:schemeClr>
              </a:solidFill>
              <a:effectLst>
                <a:glow rad="139700">
                  <a:schemeClr val="accent6">
                    <a:satMod val="175000"/>
                    <a:alpha val="40000"/>
                  </a:schemeClr>
                </a:glow>
                <a:innerShdw blurRad="69850" dist="43180" dir="5400000">
                  <a:srgbClr val="000000">
                    <a:alpha val="65000"/>
                  </a:srgbClr>
                </a:innerShdw>
              </a:effectLst>
            </a:endParaRPr>
          </a:p>
          <a:p>
            <a:endParaRPr lang="cs-CZ" dirty="0">
              <a:effectLst>
                <a:glow rad="139700">
                  <a:schemeClr val="accent6">
                    <a:satMod val="175000"/>
                    <a:alpha val="40000"/>
                  </a:schemeClr>
                </a:glow>
              </a:effectLst>
            </a:endParaRPr>
          </a:p>
        </p:txBody>
      </p:sp>
      <p:sp>
        <p:nvSpPr>
          <p:cNvPr id="7" name="TextovéPole 6"/>
          <p:cNvSpPr txBox="1"/>
          <p:nvPr/>
        </p:nvSpPr>
        <p:spPr>
          <a:xfrm>
            <a:off x="291128" y="1340769"/>
            <a:ext cx="4427847" cy="3416320"/>
          </a:xfrm>
          <a:prstGeom prst="rect">
            <a:avLst/>
          </a:prstGeom>
          <a:noFill/>
        </p:spPr>
        <p:txBody>
          <a:bodyPr wrap="square" rtlCol="0">
            <a:spAutoFit/>
          </a:bodyPr>
          <a:lstStyle/>
          <a:p>
            <a:pPr algn="just"/>
            <a:r>
              <a:rPr lang="cs-CZ" sz="1100" dirty="0"/>
              <a:t>Je podzim. Venku padá barevné listí, kapky deště </a:t>
            </a:r>
            <a:r>
              <a:rPr lang="cs-CZ" sz="1100" dirty="0" smtClean="0"/>
              <a:t>bubnují na </a:t>
            </a:r>
            <a:r>
              <a:rPr lang="cs-CZ" sz="1100" dirty="0"/>
              <a:t>okno, jak už to na podzim </a:t>
            </a:r>
            <a:r>
              <a:rPr lang="cs-CZ" sz="1100" dirty="0" smtClean="0"/>
              <a:t>bývá. My sedíme </a:t>
            </a:r>
            <a:r>
              <a:rPr lang="cs-CZ" sz="1100" dirty="0"/>
              <a:t>zachumlaní v </a:t>
            </a:r>
            <a:r>
              <a:rPr lang="cs-CZ" sz="1100" dirty="0" smtClean="0"/>
              <a:t>měkoučké </a:t>
            </a:r>
            <a:r>
              <a:rPr lang="cs-CZ" sz="1100" dirty="0"/>
              <a:t>dece, v ruce </a:t>
            </a:r>
            <a:r>
              <a:rPr lang="cs-CZ" sz="1100" dirty="0" smtClean="0"/>
              <a:t>nás hřeje </a:t>
            </a:r>
            <a:r>
              <a:rPr lang="cs-CZ" sz="1100" dirty="0"/>
              <a:t>horký šálek s čajem a co </a:t>
            </a:r>
            <a:r>
              <a:rPr lang="cs-CZ" sz="1100" dirty="0" smtClean="0"/>
              <a:t>nám </a:t>
            </a:r>
            <a:r>
              <a:rPr lang="cs-CZ" sz="1100" dirty="0"/>
              <a:t>chybí?</a:t>
            </a:r>
          </a:p>
          <a:p>
            <a:pPr algn="just"/>
            <a:r>
              <a:rPr lang="cs-CZ" sz="1100" dirty="0"/>
              <a:t>No přece knížka… </a:t>
            </a:r>
            <a:endParaRPr lang="cs-CZ" sz="1100" dirty="0" smtClean="0"/>
          </a:p>
          <a:p>
            <a:endParaRPr lang="cs-CZ" sz="1100" dirty="0"/>
          </a:p>
          <a:p>
            <a:r>
              <a:rPr lang="cs-CZ" sz="1100" b="1" i="1" u="sng" dirty="0"/>
              <a:t>Máme </a:t>
            </a:r>
            <a:r>
              <a:rPr lang="cs-CZ" sz="1100" b="1" i="1" u="sng" dirty="0" smtClean="0"/>
              <a:t>tu tři tipy </a:t>
            </a:r>
            <a:r>
              <a:rPr lang="cs-CZ" sz="1100" b="1" i="1" u="sng" dirty="0"/>
              <a:t>na dobré knížky</a:t>
            </a:r>
            <a:r>
              <a:rPr lang="cs-CZ" sz="1100" b="1" i="1" u="sng" dirty="0" smtClean="0"/>
              <a:t>:</a:t>
            </a:r>
          </a:p>
          <a:p>
            <a:endParaRPr lang="cs-CZ" sz="1100" dirty="0"/>
          </a:p>
          <a:p>
            <a:pPr lvl="0" algn="just"/>
            <a:r>
              <a:rPr lang="cs-CZ" sz="1100" b="1" dirty="0"/>
              <a:t>BÁBOVKY - </a:t>
            </a:r>
            <a:r>
              <a:rPr lang="cs-CZ" sz="1100" dirty="0"/>
              <a:t>Známý bestseller, který vás </a:t>
            </a:r>
            <a:r>
              <a:rPr lang="cs-CZ" sz="1100" dirty="0" smtClean="0"/>
              <a:t> zavede do dvanácti romantických </a:t>
            </a:r>
            <a:r>
              <a:rPr lang="cs-CZ" sz="1100" dirty="0"/>
              <a:t>příběhů, jež se navzájem prolínají.</a:t>
            </a:r>
          </a:p>
          <a:p>
            <a:pPr algn="just"/>
            <a:r>
              <a:rPr lang="cs-CZ" sz="1100" dirty="0"/>
              <a:t> </a:t>
            </a:r>
          </a:p>
          <a:p>
            <a:pPr lvl="0" algn="just"/>
            <a:r>
              <a:rPr lang="cs-CZ" sz="1100" b="1" dirty="0"/>
              <a:t>OSM - </a:t>
            </a:r>
            <a:r>
              <a:rPr lang="cs-CZ" sz="1100" dirty="0"/>
              <a:t>Má všechno, co kniha </a:t>
            </a:r>
            <a:r>
              <a:rPr lang="cs-CZ" sz="1100" dirty="0" smtClean="0"/>
              <a:t>předchozí, </a:t>
            </a:r>
            <a:r>
              <a:rPr lang="cs-CZ" sz="1100" dirty="0"/>
              <a:t>a možná i něco víc. </a:t>
            </a:r>
            <a:r>
              <a:rPr lang="cs-CZ" sz="1100" dirty="0" smtClean="0"/>
              <a:t>Najdete </a:t>
            </a:r>
            <a:r>
              <a:rPr lang="cs-CZ" sz="1100" dirty="0"/>
              <a:t>v ní detektivní zápletku, která vám nedá spát. </a:t>
            </a:r>
            <a:r>
              <a:rPr lang="cs-CZ" sz="1100" dirty="0" smtClean="0"/>
              <a:t>Jedna </a:t>
            </a:r>
            <a:r>
              <a:rPr lang="cs-CZ" sz="1100" dirty="0"/>
              <a:t>z ideálních knih na </a:t>
            </a:r>
            <a:r>
              <a:rPr lang="cs-CZ" sz="1100" dirty="0" err="1"/>
              <a:t>upršený</a:t>
            </a:r>
            <a:r>
              <a:rPr lang="cs-CZ" sz="1100" dirty="0"/>
              <a:t> podzimní večer.</a:t>
            </a:r>
          </a:p>
          <a:p>
            <a:pPr algn="just"/>
            <a:r>
              <a:rPr lang="cs-CZ" sz="1100" dirty="0"/>
              <a:t> </a:t>
            </a:r>
          </a:p>
          <a:p>
            <a:pPr lvl="0" algn="just"/>
            <a:r>
              <a:rPr lang="cs-CZ" sz="1100" b="1" dirty="0"/>
              <a:t>HARRY POTTER A PROKLETÉ DÍTĚ </a:t>
            </a:r>
            <a:r>
              <a:rPr lang="cs-CZ" sz="1100" dirty="0"/>
              <a:t>– A teď něco pro </a:t>
            </a:r>
            <a:r>
              <a:rPr lang="cs-CZ" sz="1100" dirty="0" smtClean="0"/>
              <a:t>fanoušky </a:t>
            </a:r>
            <a:r>
              <a:rPr lang="cs-CZ" sz="1100" dirty="0" err="1" smtClean="0"/>
              <a:t>Harryho</a:t>
            </a:r>
            <a:r>
              <a:rPr lang="cs-CZ" sz="1100" dirty="0" smtClean="0"/>
              <a:t> </a:t>
            </a:r>
            <a:r>
              <a:rPr lang="cs-CZ" sz="1100" dirty="0" err="1"/>
              <a:t>Pottera</a:t>
            </a:r>
            <a:r>
              <a:rPr lang="cs-CZ" sz="1100" dirty="0" smtClean="0"/>
              <a:t>! </a:t>
            </a:r>
            <a:r>
              <a:rPr lang="cs-CZ" sz="1100" dirty="0"/>
              <a:t>Pokračování ságy </a:t>
            </a:r>
            <a:r>
              <a:rPr lang="cs-CZ" sz="1100" dirty="0" err="1"/>
              <a:t>Harryho</a:t>
            </a:r>
            <a:r>
              <a:rPr lang="cs-CZ" sz="1100" dirty="0"/>
              <a:t> </a:t>
            </a:r>
            <a:r>
              <a:rPr lang="cs-CZ" sz="1100" dirty="0" err="1"/>
              <a:t>Pottera</a:t>
            </a:r>
            <a:r>
              <a:rPr lang="cs-CZ" sz="1100" dirty="0"/>
              <a:t>, </a:t>
            </a:r>
            <a:r>
              <a:rPr lang="cs-CZ" sz="1100" dirty="0" smtClean="0"/>
              <a:t>které </a:t>
            </a:r>
            <a:r>
              <a:rPr lang="cs-CZ" sz="1100" dirty="0"/>
              <a:t>je však neobvyklé svou podobou. </a:t>
            </a:r>
            <a:r>
              <a:rPr lang="cs-CZ" sz="1100" dirty="0" smtClean="0"/>
              <a:t>Není </a:t>
            </a:r>
            <a:r>
              <a:rPr lang="cs-CZ" sz="1100" dirty="0"/>
              <a:t>to knížka jako každá jiná. Forma této knížky </a:t>
            </a:r>
            <a:r>
              <a:rPr lang="cs-CZ" sz="1100" dirty="0" smtClean="0"/>
              <a:t>je </a:t>
            </a:r>
            <a:r>
              <a:rPr lang="cs-CZ" sz="1100" dirty="0"/>
              <a:t>totiž pracovní scénář. </a:t>
            </a:r>
            <a:r>
              <a:rPr lang="cs-CZ" sz="1100" dirty="0" smtClean="0"/>
              <a:t>Myslíme </a:t>
            </a:r>
            <a:r>
              <a:rPr lang="cs-CZ" sz="1100" dirty="0"/>
              <a:t>si, že fanoušci </a:t>
            </a:r>
            <a:r>
              <a:rPr lang="cs-CZ" sz="1100" dirty="0" err="1"/>
              <a:t>Harryho</a:t>
            </a:r>
            <a:r>
              <a:rPr lang="cs-CZ" sz="1100" dirty="0"/>
              <a:t> tento tip jistě ocení… </a:t>
            </a:r>
          </a:p>
          <a:p>
            <a:endParaRPr lang="cs-CZ" dirty="0"/>
          </a:p>
        </p:txBody>
      </p:sp>
      <p:pic>
        <p:nvPicPr>
          <p:cNvPr id="8" name="Obrázek 7" descr="Související obráze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880" y="332656"/>
            <a:ext cx="713370" cy="934720"/>
          </a:xfrm>
          <a:prstGeom prst="rect">
            <a:avLst/>
          </a:prstGeom>
          <a:noFill/>
          <a:ln>
            <a:noFill/>
          </a:ln>
        </p:spPr>
      </p:pic>
      <p:pic>
        <p:nvPicPr>
          <p:cNvPr id="9" name="Obrázek 8" descr="Výsledek obrázku pro bábovky"/>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50580">
            <a:off x="686668" y="4999747"/>
            <a:ext cx="942927" cy="1241134"/>
          </a:xfrm>
          <a:prstGeom prst="rect">
            <a:avLst/>
          </a:prstGeom>
          <a:noFill/>
          <a:ln>
            <a:noFill/>
          </a:ln>
        </p:spPr>
      </p:pic>
      <p:pic>
        <p:nvPicPr>
          <p:cNvPr id="10" name="Obrázek 9" descr="Výsledek obrázku pro osm knih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9985" y="4797153"/>
            <a:ext cx="1316824" cy="1724075"/>
          </a:xfrm>
          <a:prstGeom prst="rect">
            <a:avLst/>
          </a:prstGeom>
          <a:noFill/>
          <a:ln>
            <a:noFill/>
          </a:ln>
        </p:spPr>
      </p:pic>
      <p:pic>
        <p:nvPicPr>
          <p:cNvPr id="11" name="Obrázek 10" descr="Výsledek obrázku pro harry potter a prokleté dítě kniha"/>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252021">
            <a:off x="3559315" y="5212865"/>
            <a:ext cx="832324" cy="992159"/>
          </a:xfrm>
          <a:prstGeom prst="rect">
            <a:avLst/>
          </a:prstGeom>
          <a:noFill/>
          <a:ln>
            <a:noFill/>
          </a:ln>
        </p:spPr>
      </p:pic>
      <p:sp>
        <p:nvSpPr>
          <p:cNvPr id="12" name="TextovéPole 11"/>
          <p:cNvSpPr txBox="1"/>
          <p:nvPr/>
        </p:nvSpPr>
        <p:spPr>
          <a:xfrm>
            <a:off x="3459506" y="6309320"/>
            <a:ext cx="1794199" cy="553998"/>
          </a:xfrm>
          <a:prstGeom prst="rect">
            <a:avLst/>
          </a:prstGeom>
          <a:noFill/>
        </p:spPr>
        <p:txBody>
          <a:bodyPr wrap="square" rtlCol="0">
            <a:spAutoFit/>
          </a:bodyPr>
          <a:lstStyle/>
          <a:p>
            <a:r>
              <a:rPr lang="cs-CZ" sz="1100" dirty="0" err="1"/>
              <a:t>Náťa</a:t>
            </a:r>
            <a:r>
              <a:rPr lang="cs-CZ" sz="1100" dirty="0"/>
              <a:t> a </a:t>
            </a:r>
            <a:r>
              <a:rPr lang="cs-CZ" sz="1100" dirty="0" err="1"/>
              <a:t>Marťa</a:t>
            </a:r>
            <a:r>
              <a:rPr lang="cs-CZ" sz="1100" dirty="0"/>
              <a:t> </a:t>
            </a:r>
            <a:r>
              <a:rPr lang="cs-CZ" sz="1100" dirty="0">
                <a:sym typeface="Wingdings"/>
              </a:rPr>
              <a:t></a:t>
            </a:r>
            <a:endParaRPr lang="cs-CZ" sz="1400" dirty="0"/>
          </a:p>
          <a:p>
            <a:endParaRPr lang="cs-CZ" dirty="0"/>
          </a:p>
        </p:txBody>
      </p:sp>
      <p:sp>
        <p:nvSpPr>
          <p:cNvPr id="13" name="Obdélník 12"/>
          <p:cNvSpPr/>
          <p:nvPr/>
        </p:nvSpPr>
        <p:spPr>
          <a:xfrm>
            <a:off x="5167249" y="260648"/>
            <a:ext cx="4524503" cy="432048"/>
          </a:xfrm>
          <a:prstGeom prst="rect">
            <a:avLst/>
          </a:prstGeom>
          <a:ln>
            <a:noFill/>
          </a:ln>
          <a:effectLst>
            <a:glow rad="635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cs-CZ" dirty="0"/>
          </a:p>
        </p:txBody>
      </p:sp>
      <p:sp>
        <p:nvSpPr>
          <p:cNvPr id="14" name="Obdélník 13"/>
          <p:cNvSpPr/>
          <p:nvPr/>
        </p:nvSpPr>
        <p:spPr>
          <a:xfrm>
            <a:off x="5058737" y="188640"/>
            <a:ext cx="4741527" cy="52155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800" b="1" dirty="0" smtClean="0">
                <a:ln w="7620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Podzim</a:t>
            </a:r>
            <a:endParaRPr lang="cs-CZ" sz="2800" b="1" cap="none" spc="0" dirty="0">
              <a:ln w="7620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5" name="TextovéPole 14"/>
          <p:cNvSpPr txBox="1"/>
          <p:nvPr/>
        </p:nvSpPr>
        <p:spPr>
          <a:xfrm>
            <a:off x="5265034" y="866600"/>
            <a:ext cx="4277246" cy="4154984"/>
          </a:xfrm>
          <a:prstGeom prst="rect">
            <a:avLst/>
          </a:prstGeom>
          <a:noFill/>
        </p:spPr>
        <p:txBody>
          <a:bodyPr wrap="square" rtlCol="0">
            <a:spAutoFit/>
          </a:bodyPr>
          <a:lstStyle/>
          <a:p>
            <a:pPr algn="just"/>
            <a:r>
              <a:rPr lang="cs-CZ" sz="1200" dirty="0"/>
              <a:t>Podzim - období  deprese</a:t>
            </a:r>
            <a:r>
              <a:rPr lang="cs-CZ" sz="1200" dirty="0" smtClean="0"/>
              <a:t>?</a:t>
            </a:r>
          </a:p>
          <a:p>
            <a:pPr algn="just"/>
            <a:endParaRPr lang="cs-CZ" sz="1200" dirty="0"/>
          </a:p>
          <a:p>
            <a:pPr algn="just"/>
            <a:r>
              <a:rPr lang="cs-CZ" sz="1200" dirty="0"/>
              <a:t>Všichni to určitě známe. Najednou nám všechno padá z rukou, nic se nám nedaří, jsme nevyspaní  a do toho ještě škola. Možná cítíme smutek na duši, že už všechno hezké máme za sebou a nemáme se na co těšit. To všechno je přechod z krásného teplého léta do tmavého zamračeného podzimu. Ne náhodou nás tyhle melancholické nálady přepadají právě na podzim. Jak nejlépe můžeme nad depresí vyzrát ? </a:t>
            </a:r>
            <a:endParaRPr lang="cs-CZ" sz="1200" dirty="0" smtClean="0"/>
          </a:p>
          <a:p>
            <a:pPr algn="just"/>
            <a:endParaRPr lang="cs-CZ" sz="1200" dirty="0"/>
          </a:p>
          <a:p>
            <a:pPr algn="just"/>
            <a:r>
              <a:rPr lang="cs-CZ" sz="1200" dirty="0"/>
              <a:t>Mám pro vás pár antistresových tipů.  Pro jednou si udělejte večer jen sami pro sebe. Přichystejte si  horkou koupel, oblečte se do příjemného oblečení, uvařte si teplý čaj a dělejte, co vás baví.. </a:t>
            </a:r>
            <a:r>
              <a:rPr lang="cs-CZ" sz="1200" dirty="0" smtClean="0"/>
              <a:t>Pro </a:t>
            </a:r>
            <a:r>
              <a:rPr lang="cs-CZ" sz="1200" dirty="0"/>
              <a:t>mě je nejlepší sledování oblíbeného seriálu či čtení knížky. Zapomeňte na všechny starosti a uvidíte, že vám bude líp. </a:t>
            </a:r>
          </a:p>
          <a:p>
            <a:pPr algn="just"/>
            <a:endParaRPr lang="cs-CZ" sz="1200" dirty="0" smtClean="0"/>
          </a:p>
          <a:p>
            <a:pPr algn="just"/>
            <a:r>
              <a:rPr lang="cs-CZ" sz="1200" dirty="0" smtClean="0"/>
              <a:t>Nenechte </a:t>
            </a:r>
            <a:r>
              <a:rPr lang="cs-CZ" sz="1200" dirty="0"/>
              <a:t>se ale zmást. Podzim má i své pozitivní stránky. Například takový pohled na přírodu, která se každým dnem mění a doslova hýří barvami, je prostě úchvatný. Stačí </a:t>
            </a:r>
            <a:r>
              <a:rPr lang="cs-CZ" sz="1200" dirty="0" smtClean="0"/>
              <a:t>pořádně </a:t>
            </a:r>
            <a:r>
              <a:rPr lang="cs-CZ" sz="1200" dirty="0"/>
              <a:t>vnímat! </a:t>
            </a:r>
          </a:p>
          <a:p>
            <a:pPr algn="r"/>
            <a:r>
              <a:rPr lang="cs-CZ" sz="1200" dirty="0" err="1" smtClean="0">
                <a:sym typeface="Wingdings"/>
              </a:rPr>
              <a:t>Simi</a:t>
            </a:r>
            <a:r>
              <a:rPr lang="cs-CZ" sz="1200" dirty="0" smtClean="0">
                <a:sym typeface="Wingdings"/>
              </a:rPr>
              <a:t> </a:t>
            </a:r>
            <a:r>
              <a:rPr lang="cs-CZ" sz="1200" dirty="0" smtClean="0"/>
              <a:t> </a:t>
            </a:r>
            <a:endParaRPr lang="cs-CZ" sz="1200" dirty="0"/>
          </a:p>
          <a:p>
            <a:r>
              <a:rPr lang="cs-CZ" sz="1200" dirty="0"/>
              <a:t> </a:t>
            </a:r>
          </a:p>
          <a:p>
            <a:endParaRPr lang="cs-CZ" sz="1200" dirty="0"/>
          </a:p>
        </p:txBody>
      </p:sp>
      <p:pic>
        <p:nvPicPr>
          <p:cNvPr id="16" name="Obrázek 15"/>
          <p:cNvPicPr/>
          <p:nvPr/>
        </p:nvPicPr>
        <p:blipFill>
          <a:blip r:embed="rId7">
            <a:extLst>
              <a:ext uri="{28A0092B-C50C-407E-A947-70E740481C1C}">
                <a14:useLocalDpi xmlns:a14="http://schemas.microsoft.com/office/drawing/2010/main" val="0"/>
              </a:ext>
            </a:extLst>
          </a:blip>
          <a:stretch>
            <a:fillRect/>
          </a:stretch>
        </p:blipFill>
        <p:spPr>
          <a:xfrm>
            <a:off x="5665915" y="4615526"/>
            <a:ext cx="1697838" cy="2009576"/>
          </a:xfrm>
          <a:prstGeom prst="rect">
            <a:avLst/>
          </a:prstGeom>
          <a:ln>
            <a:noFill/>
          </a:ln>
          <a:effectLst>
            <a:softEdge rad="112500"/>
          </a:effectLst>
        </p:spPr>
      </p:pic>
      <p:pic>
        <p:nvPicPr>
          <p:cNvPr id="17" name="Obrázek 16"/>
          <p:cNvPicPr/>
          <p:nvPr/>
        </p:nvPicPr>
        <p:blipFill>
          <a:blip r:embed="rId8" cstate="print">
            <a:extLst>
              <a:ext uri="{28A0092B-C50C-407E-A947-70E740481C1C}">
                <a14:useLocalDpi xmlns:a14="http://schemas.microsoft.com/office/drawing/2010/main" val="0"/>
              </a:ext>
            </a:extLst>
          </a:blip>
          <a:stretch>
            <a:fillRect/>
          </a:stretch>
        </p:blipFill>
        <p:spPr>
          <a:xfrm>
            <a:off x="7605294" y="4615526"/>
            <a:ext cx="1794199" cy="2009576"/>
          </a:xfrm>
          <a:prstGeom prst="rect">
            <a:avLst/>
          </a:prstGeom>
          <a:ln>
            <a:noFill/>
          </a:ln>
          <a:effectLst>
            <a:softEdge rad="112500"/>
          </a:effectLst>
        </p:spPr>
      </p:pic>
    </p:spTree>
    <p:extLst>
      <p:ext uri="{BB962C8B-B14F-4D97-AF65-F5344CB8AC3E}">
        <p14:creationId xmlns:p14="http://schemas.microsoft.com/office/powerpoint/2010/main" val="94259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3570</TotalTime>
  <Words>566</Words>
  <Application>Microsoft Office PowerPoint</Application>
  <PresentationFormat>A4 (210 x 297 mm)</PresentationFormat>
  <Paragraphs>161</Paragraphs>
  <Slides>6</Slides>
  <Notes>1</Notes>
  <HiddenSlides>0</HiddenSlides>
  <MMClips>0</MMClips>
  <ScaleCrop>false</ScaleCrop>
  <HeadingPairs>
    <vt:vector size="4" baseType="variant">
      <vt:variant>
        <vt:lpstr>Motiv</vt:lpstr>
      </vt:variant>
      <vt:variant>
        <vt:i4>1</vt:i4>
      </vt:variant>
      <vt:variant>
        <vt:lpstr>Nadpisy snímků</vt:lpstr>
      </vt:variant>
      <vt:variant>
        <vt:i4>6</vt:i4>
      </vt:variant>
    </vt:vector>
  </HeadingPairs>
  <TitlesOfParts>
    <vt:vector size="7" baseType="lpstr">
      <vt:lpstr>Motiv sady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ASUS</dc:creator>
  <cp:lastModifiedBy>Marie Mikulcova</cp:lastModifiedBy>
  <cp:revision>166</cp:revision>
  <cp:lastPrinted>2013-11-26T14:52:34Z</cp:lastPrinted>
  <dcterms:created xsi:type="dcterms:W3CDTF">2013-11-21T16:09:22Z</dcterms:created>
  <dcterms:modified xsi:type="dcterms:W3CDTF">2017-11-29T08:46:46Z</dcterms:modified>
</cp:coreProperties>
</file>